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notesSlides/notesSlide10.xml" ContentType="application/vnd.openxmlformats-officedocument.presentationml.notesSlide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sldIdLst>
    <p:sldId id="601" r:id="rId2"/>
    <p:sldId id="724" r:id="rId3"/>
    <p:sldId id="579" r:id="rId4"/>
    <p:sldId id="571" r:id="rId5"/>
    <p:sldId id="542" r:id="rId6"/>
    <p:sldId id="649" r:id="rId7"/>
    <p:sldId id="650" r:id="rId8"/>
    <p:sldId id="651" r:id="rId9"/>
    <p:sldId id="726" r:id="rId10"/>
    <p:sldId id="731" r:id="rId11"/>
    <p:sldId id="646" r:id="rId12"/>
    <p:sldId id="736" r:id="rId13"/>
    <p:sldId id="574" r:id="rId14"/>
    <p:sldId id="647" r:id="rId15"/>
    <p:sldId id="739" r:id="rId16"/>
    <p:sldId id="569" r:id="rId17"/>
    <p:sldId id="637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06" autoAdjust="0"/>
    <p:restoredTop sz="90762" autoAdjust="0"/>
  </p:normalViewPr>
  <p:slideViewPr>
    <p:cSldViewPr snapToGrid="0">
      <p:cViewPr>
        <p:scale>
          <a:sx n="70" d="100"/>
          <a:sy n="70" d="100"/>
        </p:scale>
        <p:origin x="941" y="23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895684468012927"/>
          <c:y val="7.8534031413612562E-3"/>
          <c:w val="0.65306122448979587"/>
          <c:h val="0.94240837696335078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tx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B1FF-4EEC-B668-BDA9FF78C8AB}"/>
              </c:ext>
            </c:extLst>
          </c:dPt>
          <c:dPt>
            <c:idx val="1"/>
            <c:bubble3D val="0"/>
            <c:spPr>
              <a:solidFill>
                <a:schemeClr val="dk1">
                  <a:tint val="5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1FF-4EEC-B668-BDA9FF78C8AB}"/>
              </c:ext>
            </c:extLst>
          </c:dPt>
          <c:cat>
            <c:strRef>
              <c:f>Sheet1!$A$2:$A$3</c:f>
              <c:strCache>
                <c:ptCount val="2"/>
                <c:pt idx="0">
                  <c:v>Vienti 3,9 mrd. €</c:v>
                </c:pt>
                <c:pt idx="1">
                  <c:v>Tuonti 1,7 mrd. €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3.93</c:v>
                </c:pt>
                <c:pt idx="1">
                  <c:v>1.677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1FF-4EEC-B668-BDA9FF78C8A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Vienti</c:v>
                </c:pt>
              </c:strCache>
            </c:strRef>
          </c:tx>
          <c:dPt>
            <c:idx val="0"/>
            <c:bubble3D val="0"/>
            <c:spPr>
              <a:solidFill>
                <a:schemeClr val="tx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1083-457A-BA3F-743E9F6C3BA5}"/>
              </c:ext>
            </c:extLst>
          </c:dPt>
          <c:dPt>
            <c:idx val="1"/>
            <c:bubble3D val="0"/>
            <c:spPr>
              <a:solidFill>
                <a:schemeClr val="bg1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083-457A-BA3F-743E9F6C3BA5}"/>
              </c:ext>
            </c:extLst>
          </c:dPt>
          <c:dPt>
            <c:idx val="2"/>
            <c:bubble3D val="0"/>
            <c:spPr>
              <a:solidFill>
                <a:srgbClr val="B3B3B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1083-457A-BA3F-743E9F6C3BA5}"/>
              </c:ext>
            </c:extLst>
          </c:dPt>
          <c:dLbls>
            <c:dLbl>
              <c:idx val="1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9575844017836017"/>
                      <c:h val="0.1866404524812727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1083-457A-BA3F-743E9F6C3BA5}"/>
                </c:ext>
              </c:extLst>
            </c:dLbl>
            <c:dLbl>
              <c:idx val="2"/>
              <c:layout>
                <c:manualLayout>
                  <c:x val="-5.2587308766364645E-2"/>
                  <c:y val="-5.8949627029080069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1083-457A-BA3F-743E9F6C3BA5}"/>
                </c:ext>
              </c:extLst>
            </c:dLbl>
            <c:spPr>
              <a:solidFill>
                <a:prstClr val="white"/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Sheet1!$A$2:$A$4</c:f>
              <c:strCache>
                <c:ptCount val="3"/>
                <c:pt idx="0">
                  <c:v>Teollisuus</c:v>
                </c:pt>
                <c:pt idx="1">
                  <c:v>Tukku- ja vähittäiskauppa</c:v>
                </c:pt>
                <c:pt idx="2">
                  <c:v>Muut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0.69099999999999995</c:v>
                </c:pt>
                <c:pt idx="1">
                  <c:v>0.28899999999999998</c:v>
                </c:pt>
                <c:pt idx="2">
                  <c:v>0.02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083-457A-BA3F-743E9F6C3BA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20">
  <a:schemeClr val="dk1"/>
  <cs:variation>
    <a:tint val="88500"/>
  </cs:variation>
  <cs:variation>
    <a:tint val="55000"/>
  </cs:variation>
  <cs:variation>
    <a:tint val="75000"/>
  </cs:variation>
  <cs:variation>
    <a:tint val="98500"/>
  </cs:variation>
  <cs:variation>
    <a:tint val="30000"/>
  </cs:variation>
  <cs:variation>
    <a:tint val="60000"/>
  </cs:variation>
  <cs:variation>
    <a:tint val="8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48DFB4-B006-4442-91EB-0CB85B35A47D}" type="datetimeFigureOut">
              <a:rPr lang="en-US" smtClean="0"/>
              <a:t>11/11/2020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658D25-E3B3-44CE-922A-F87C034D58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6432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https://digirata.fi/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658D25-E3B3-44CE-922A-F87C034D582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4147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https://tulli.fi/documents/2912305/3672401/Tavaroiden+ulkomaankauppa+maakunnittain+vuonna+2019/33dbd8fd-61cd-4852-6117-5d5301a3f353/Tavaroiden+ulkomaankauppa+maakunnittain+vuonna+2019.pdf?version=1.0</a:t>
            </a:r>
          </a:p>
          <a:p>
            <a:r>
              <a:rPr lang="en-US" dirty="0"/>
              <a:t>https://www.tilastokeskus.fi/tup/suoluk/suoluk_vaesto.html</a:t>
            </a:r>
          </a:p>
          <a:p>
            <a:endParaRPr lang="en-US" dirty="0"/>
          </a:p>
          <a:p>
            <a:r>
              <a:rPr lang="en-US" dirty="0" err="1"/>
              <a:t>Toimialojen</a:t>
            </a:r>
            <a:r>
              <a:rPr lang="en-US" dirty="0"/>
              <a:t> </a:t>
            </a:r>
            <a:r>
              <a:rPr lang="en-US" dirty="0" err="1"/>
              <a:t>osuus</a:t>
            </a:r>
            <a:r>
              <a:rPr lang="en-US" dirty="0"/>
              <a:t> </a:t>
            </a:r>
            <a:r>
              <a:rPr lang="en-US" dirty="0" err="1"/>
              <a:t>viennistä</a:t>
            </a:r>
            <a:r>
              <a:rPr lang="en-US" dirty="0"/>
              <a:t>:</a:t>
            </a:r>
          </a:p>
          <a:p>
            <a:r>
              <a:rPr lang="en-US" dirty="0"/>
              <a:t>http://www.satamittari.fi/Vienti</a:t>
            </a:r>
          </a:p>
          <a:p>
            <a:r>
              <a:rPr lang="en-US" dirty="0"/>
              <a:t>https://tulli.fi/documents/2912305/3672401/Tavaroiden+ulkomaankauppa+maakunnittain+vuonna+2019/33dbd8fd-61cd-4852-6117-5d5301a3f353/Tavaroiden+ulkomaankauppa+maakunnittain+vuonna+2019.pdf?version=1.0</a:t>
            </a:r>
          </a:p>
          <a:p>
            <a:endParaRPr lang="en-US" dirty="0"/>
          </a:p>
          <a:p>
            <a:r>
              <a:rPr lang="en-US" dirty="0" err="1"/>
              <a:t>Lisätietoa</a:t>
            </a:r>
            <a:r>
              <a:rPr lang="en-US" dirty="0"/>
              <a:t> </a:t>
            </a:r>
            <a:r>
              <a:rPr lang="en-US" dirty="0" err="1"/>
              <a:t>toimialaluokituksesta</a:t>
            </a:r>
            <a:r>
              <a:rPr lang="en-US" dirty="0"/>
              <a:t>:</a:t>
            </a:r>
          </a:p>
          <a:p>
            <a:r>
              <a:rPr lang="fi-FI" dirty="0"/>
              <a:t>Tulli: ”Tilastossa nämä toimialat on yhdistetty teollisuuden, kaupan ja muun toimialan ryhmiin seuraavasti: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dirty="0"/>
              <a:t>teollisuus = ryhmä C Teollisuus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dirty="0"/>
              <a:t>kauppa = ryhmä G Tukku- ja vähittäiskauppa; moottoriajoneuvojen ja moottoripyörien korjaus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dirty="0"/>
              <a:t>muut toimialat = muut ryhmät (ei C ja G).”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658D25-E3B3-44CE-922A-F87C034D582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6722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https://vayla.fi/vt8-turku-pori/eurajoki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658D25-E3B3-44CE-922A-F87C034D582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9081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https://vayla.fi/pori-mantyluoto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658D25-E3B3-44CE-922A-F87C034D582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6046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http://www.satamaliitto.fi/fin/tilastot/kuukausitilastot/?stats=monthly&amp;T=0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658D25-E3B3-44CE-922A-F87C034D582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3990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http://www.satamaliitto.fi/fin/tilastot/kuukausitilastot/?stats=monthly&amp;T=0</a:t>
            </a:r>
          </a:p>
          <a:p>
            <a:r>
              <a:rPr lang="en-US" dirty="0"/>
              <a:t>https://portofpori.fi/wp-content/uploads/2020/01/port-of-pori_yleisesitys-2020_FI.pdf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658D25-E3B3-44CE-922A-F87C034D582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1175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https://portofpori.fi/fi/elinvoima/kallonlahti-2/</a:t>
            </a:r>
          </a:p>
          <a:p>
            <a:r>
              <a:rPr lang="en-US" dirty="0"/>
              <a:t>https://www.rauanheimo.com/porin-tahkoluodon-satama/</a:t>
            </a:r>
          </a:p>
          <a:p>
            <a:r>
              <a:rPr lang="en-US" dirty="0"/>
              <a:t>https://www.rauanheimo.com/2019/12/13/rauanheimon-panostukset-porin-tahkoluodon-syvasatamassa-jatkuvat/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658D25-E3B3-44CE-922A-F87C034D582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5815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https://portofrauma.com/tietoa-satamasta/julkaisut-media/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658D25-E3B3-44CE-922A-F87C034D582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5058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https://portofrauma.com/tietoa-satamasta/julkaisut-media/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658D25-E3B3-44CE-922A-F87C034D582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6059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https://tulli.fi/documents/2912305/3672401/Tavaroiden+ulkomaankauppa+maakunnittain+vuonna+2019/33dbd8fd-61cd-4852-6117-5d5301a3f353/Tavaroiden+ulkomaankauppa+maakunnittain+vuonna+2019.pdf?version=1.0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658D25-E3B3-44CE-922A-F87C034D582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9331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7BAD2E8-DBD7-44E3-BEF0-AC68EFB028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5080" t="16246" b="34436"/>
          <a:stretch/>
        </p:blipFill>
        <p:spPr>
          <a:xfrm>
            <a:off x="0" y="0"/>
            <a:ext cx="10222386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6645308-3207-4F82-9B4F-42E5CDF795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4611" y="3074732"/>
            <a:ext cx="9144000" cy="2387600"/>
          </a:xfrm>
        </p:spPr>
        <p:txBody>
          <a:bodyPr anchor="b">
            <a:normAutofit/>
          </a:bodyPr>
          <a:lstStyle>
            <a:lvl1pPr algn="l">
              <a:defRPr sz="7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137F50-9B05-4578-BD95-761CCEEEAC5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4611" y="5748640"/>
            <a:ext cx="9144000" cy="374777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err="1"/>
              <a:t>Satakunta</a:t>
            </a:r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44830E9-5565-4B77-A6A5-573A79B9A964}"/>
              </a:ext>
            </a:extLst>
          </p:cNvPr>
          <p:cNvCxnSpPr/>
          <p:nvPr userDrawn="1"/>
        </p:nvCxnSpPr>
        <p:spPr>
          <a:xfrm>
            <a:off x="759941" y="5535827"/>
            <a:ext cx="1299519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99849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42E8AC-4A8A-4FAB-9968-430937642E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F8D5CD6-31F8-4146-9857-ABF5A8B2D6B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00E785-BF07-4CF2-A69F-574AF75264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0B77A9-CC46-4086-B1DF-D2D6DCA5CF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DBC4-DDCB-4FF2-B238-9E72EBF90A21}" type="datetimeFigureOut">
              <a:rPr lang="en-US" smtClean="0"/>
              <a:t>11/11/2020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41D053-50F4-4412-83AA-D768AB7634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E943C6-DB25-4F39-8301-EB89642B8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C26EC-D5F3-4FBA-B54D-EB8FBCBA5F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8240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CE9813-4665-40B6-ABCA-74DF828FD6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71D50C8-5C71-4248-B577-D2A3694839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1C35B1-2672-4E3C-91B1-E05ACE8EB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DBC4-DDCB-4FF2-B238-9E72EBF90A21}" type="datetimeFigureOut">
              <a:rPr lang="en-US" smtClean="0"/>
              <a:t>11/11/2020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BA74F2-F914-4A8E-9E80-E7E62D9AE1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366341-C6F2-44E7-B07C-93CDC5B65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C26EC-D5F3-4FBA-B54D-EB8FBCBA5F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7046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503678C-08CC-45B0-B69B-87D49E75753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7E56E8-2533-4B9E-B117-97CD77560C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DC2970-F60C-4B68-9D95-E7D05C67E1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DBC4-DDCB-4FF2-B238-9E72EBF90A21}" type="datetimeFigureOut">
              <a:rPr lang="en-US" smtClean="0"/>
              <a:t>11/11/2020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63D762-82DE-419D-B1F6-24161EC998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0B7F2E-E4CF-4457-B454-5D2FFCFE8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C26EC-D5F3-4FBA-B54D-EB8FBCBA5F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0931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FD36854-55C7-439D-BDD2-8C7B9CA5F7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7864" t="48146" r="7995"/>
          <a:stretch/>
        </p:blipFill>
        <p:spPr>
          <a:xfrm>
            <a:off x="-3" y="0"/>
            <a:ext cx="12192003" cy="21621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05738DB-A02E-4CA1-BD62-49775766C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" y="352425"/>
            <a:ext cx="12192003" cy="1360357"/>
          </a:xfrm>
        </p:spPr>
        <p:txBody>
          <a:bodyPr>
            <a:normAutofit/>
          </a:bodyPr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751113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5738DB-A02E-4CA1-BD62-49775766CD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BF017B-84C1-429F-906D-E9B42CE164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F9AABD-9DD5-4E60-8C67-A0093EA6F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DBC4-DDCB-4FF2-B238-9E72EBF90A21}" type="datetimeFigureOut">
              <a:rPr lang="en-US" smtClean="0"/>
              <a:t>11/11/2020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99FC19-9712-4BA6-BF62-0185689E63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74BBEE-FB93-4489-B428-51D85792F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C26EC-D5F3-4FBA-B54D-EB8FBCBA5F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4356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93F1B4-12FC-4B5F-A91B-0F69723A3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DCF95F-75BA-4FF9-AE77-9C6900DE39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4AEDAB-252C-420E-B323-AEB255C847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DBC4-DDCB-4FF2-B238-9E72EBF90A21}" type="datetimeFigureOut">
              <a:rPr lang="en-US" smtClean="0"/>
              <a:t>11/11/2020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C9470-E739-4733-987B-10DBBCDCC1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78EC64-CC5C-4A44-A92E-E51A558EB7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C26EC-D5F3-4FBA-B54D-EB8FBCBA5F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4656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CCDFC7-6FB1-45CB-824C-8822EECD74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80391A-6D06-4A10-BABC-B5864EEDFC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8E944E-1A7B-4B2A-A77C-4548C9D808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81F08C-F1E2-4B31-8619-4CB246052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DBC4-DDCB-4FF2-B238-9E72EBF90A21}" type="datetimeFigureOut">
              <a:rPr lang="en-US" smtClean="0"/>
              <a:t>11/11/2020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398EF5-62ED-4075-A4FA-69CFC9584F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39CD0D-1E98-4ABD-B3A0-5D11C4DC2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C26EC-D5F3-4FBA-B54D-EB8FBCBA5F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2298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8FD773-2BE1-414C-81F7-70BE280307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9CD331-29EF-4D64-9BE0-FD22F33CE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E37FF7-2C02-4535-A679-7CEB91D5CE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9CF0BDD-C601-4711-BED1-AFAE846238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8823D2F-25F3-4292-BA75-7CB010B104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56D1B9A-E19A-4825-9C0D-F3B1AF93CB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DBC4-DDCB-4FF2-B238-9E72EBF90A21}" type="datetimeFigureOut">
              <a:rPr lang="en-US" smtClean="0"/>
              <a:t>11/11/2020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480E81D-F4C6-4C2A-874A-8D29A6BEE8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899793-0967-4E8B-BCCE-1D5C7BD373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C26EC-D5F3-4FBA-B54D-EB8FBCBA5F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6360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EF4C59-4851-4452-9A8E-4CB46F89F1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00E5106-B22B-4D8F-AD41-B137EF2397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DBC4-DDCB-4FF2-B238-9E72EBF90A21}" type="datetimeFigureOut">
              <a:rPr lang="en-US" smtClean="0"/>
              <a:t>11/11/2020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0130BFC-8501-4A55-B9D4-148EDDD623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40EE1D-05A2-41E8-A8BE-C406DE239B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C26EC-D5F3-4FBA-B54D-EB8FBCBA5F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3227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2C0F20-A233-43A5-955C-5B8FB2F2F9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DBC4-DDCB-4FF2-B238-9E72EBF90A21}" type="datetimeFigureOut">
              <a:rPr lang="en-US" smtClean="0"/>
              <a:t>11/11/2020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FAB94AC-6236-4950-9A45-D1793C5ABC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B28D94-D0A3-462D-9C64-50AF4CC9E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C26EC-D5F3-4FBA-B54D-EB8FBCBA5F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0892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C54F68-EA4A-48A8-93CB-2763C3E2D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1FF2B5-8EF6-48A7-B109-17796F721C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65820D-9F13-4E0C-A96C-687EA0D144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EDE5D3-0CF9-4A8A-83A9-A3855B52C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DBC4-DDCB-4FF2-B238-9E72EBF90A21}" type="datetimeFigureOut">
              <a:rPr lang="en-US" smtClean="0"/>
              <a:t>11/11/2020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261231-881E-471D-87C4-580743D446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8AC005-36B2-43C5-B4F3-91ED6B785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C26EC-D5F3-4FBA-B54D-EB8FBCBA5F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4951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36B7CEA-1A3E-42B7-AAC5-7D1188C28C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1D1F77-B53A-442F-895E-833C58E53D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B32A11-8329-4223-9060-90F47A424C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73DBC4-DDCB-4FF2-B238-9E72EBF90A21}" type="datetimeFigureOut">
              <a:rPr lang="en-US" smtClean="0"/>
              <a:t>11/11/2020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C421E8-3A56-459A-864C-2E5C000109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D0E16C-C224-444A-9E35-8B38A968B3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AC26EC-D5F3-4FBA-B54D-EB8FBCBA5F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313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chart" Target="../charts/char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6" Type="http://schemas.microsoft.com/office/2007/relationships/hdphoto" Target="../media/hdphoto4.wdp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F05B32-5B53-4EFF-878C-D61FD5E0040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LOGISTIIKKA</a:t>
            </a:r>
            <a:br>
              <a:rPr lang="en-US"/>
            </a:br>
            <a:r>
              <a:rPr lang="en-US"/>
              <a:t>JA </a:t>
            </a:r>
            <a:r>
              <a:rPr lang="en-US" dirty="0"/>
              <a:t>INFRA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7B895D-C8EA-4EE2-89D8-39B46571F1F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err="1"/>
              <a:t>Satakunta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10065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94B7026-B546-4B74-A61B-68122B74159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0" r="27917"/>
          <a:stretch/>
        </p:blipFill>
        <p:spPr>
          <a:xfrm>
            <a:off x="670657" y="604182"/>
            <a:ext cx="5734050" cy="564963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8FF8CB4-E2FA-4885-B3E4-0914B93EAB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8518" y="693361"/>
            <a:ext cx="4924425" cy="1325563"/>
          </a:xfrm>
        </p:spPr>
        <p:txBody>
          <a:bodyPr/>
          <a:lstStyle/>
          <a:p>
            <a:r>
              <a:rPr lang="en-US" dirty="0"/>
              <a:t>Porin </a:t>
            </a:r>
            <a:r>
              <a:rPr lang="en-US" dirty="0" err="1"/>
              <a:t>satama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FD57B3-DA2C-4627-A45E-AABE59ED67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98518" y="2545974"/>
            <a:ext cx="4600428" cy="377862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i-FI" dirty="0"/>
              <a:t>Porin satama on merkittävä bulkkisatama.</a:t>
            </a:r>
          </a:p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r>
              <a:rPr lang="fi-FI" dirty="0"/>
              <a:t>Se koostuu kolmen sataman kokonaisuudesta:</a:t>
            </a:r>
          </a:p>
          <a:p>
            <a:pPr marL="0" indent="0">
              <a:buNone/>
            </a:pPr>
            <a:r>
              <a:rPr lang="fi-FI" b="1" dirty="0"/>
              <a:t>Mäntyluodon satama-alue</a:t>
            </a:r>
            <a:br>
              <a:rPr lang="fi-FI" b="1" dirty="0"/>
            </a:br>
            <a:r>
              <a:rPr lang="fi-FI" b="1" dirty="0"/>
              <a:t>Tahkoluodon syväsatama-alue</a:t>
            </a:r>
            <a:br>
              <a:rPr lang="fi-FI" b="1" dirty="0"/>
            </a:br>
            <a:r>
              <a:rPr lang="fi-FI" b="1" dirty="0"/>
              <a:t>Tahkoluodon kemikaalisatama</a:t>
            </a:r>
            <a:br>
              <a:rPr lang="fi-FI" dirty="0"/>
            </a:br>
            <a:endParaRPr lang="fi-FI" dirty="0"/>
          </a:p>
          <a:p>
            <a:pPr marL="0" indent="0">
              <a:buNone/>
            </a:pPr>
            <a:br>
              <a:rPr lang="fi-FI" dirty="0"/>
            </a:br>
            <a:r>
              <a:rPr lang="fi-FI" dirty="0"/>
              <a:t>Porin satamassa sijaitsee myös Suomen ensimmäinen nesteytetyn maakaasun (LNG) tuontiin tarkoitettu terminaali.</a:t>
            </a:r>
            <a:endParaRPr lang="fi-FI" dirty="0">
              <a:solidFill>
                <a:srgbClr val="FF0000"/>
              </a:solidFill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C66C97E-AA32-4328-AAE8-8CD58A23E6D6}"/>
              </a:ext>
            </a:extLst>
          </p:cNvPr>
          <p:cNvCxnSpPr>
            <a:cxnSpLocks/>
          </p:cNvCxnSpPr>
          <p:nvPr/>
        </p:nvCxnSpPr>
        <p:spPr>
          <a:xfrm>
            <a:off x="6806028" y="1874886"/>
            <a:ext cx="130175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2">
            <a:extLst>
              <a:ext uri="{FF2B5EF4-FFF2-40B4-BE49-F238E27FC236}">
                <a16:creationId xmlns:a16="http://schemas.microsoft.com/office/drawing/2014/main" id="{123FE676-064E-4FF7-B2D1-043015D24B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4014" y="166311"/>
            <a:ext cx="937858" cy="52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44A4F81-8639-44AE-9262-8D534E814596}"/>
              </a:ext>
            </a:extLst>
          </p:cNvPr>
          <p:cNvSpPr txBox="1"/>
          <p:nvPr/>
        </p:nvSpPr>
        <p:spPr>
          <a:xfrm>
            <a:off x="670657" y="6038373"/>
            <a:ext cx="86433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Porin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Satama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Oy</a:t>
            </a:r>
          </a:p>
        </p:txBody>
      </p:sp>
    </p:spTree>
    <p:extLst>
      <p:ext uri="{BB962C8B-B14F-4D97-AF65-F5344CB8AC3E}">
        <p14:creationId xmlns:p14="http://schemas.microsoft.com/office/powerpoint/2010/main" val="35130937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8E9961-B3DC-4C2D-9E2F-106804BF8D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 err="1"/>
              <a:t>Jatkuvan</a:t>
            </a:r>
            <a:r>
              <a:rPr lang="en-US" sz="3600" dirty="0"/>
              <a:t> </a:t>
            </a:r>
            <a:r>
              <a:rPr lang="en-US" sz="3600" dirty="0" err="1"/>
              <a:t>kasvun</a:t>
            </a:r>
            <a:r>
              <a:rPr lang="en-US" sz="3600" dirty="0"/>
              <a:t> </a:t>
            </a:r>
            <a:r>
              <a:rPr lang="en-US" sz="3600" dirty="0" err="1"/>
              <a:t>satama</a:t>
            </a:r>
            <a:endParaRPr lang="en-US" sz="3600" dirty="0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C0373AB-13B4-4323-92CB-4586B25FE606}"/>
              </a:ext>
            </a:extLst>
          </p:cNvPr>
          <p:cNvGrpSpPr/>
          <p:nvPr/>
        </p:nvGrpSpPr>
        <p:grpSpPr>
          <a:xfrm>
            <a:off x="1620302" y="2250982"/>
            <a:ext cx="8946200" cy="3403097"/>
            <a:chOff x="1620302" y="1754593"/>
            <a:chExt cx="8946200" cy="3403097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B0B47EBF-87B6-460D-976D-06C44811FB3E}"/>
                </a:ext>
              </a:extLst>
            </p:cNvPr>
            <p:cNvSpPr/>
            <p:nvPr/>
          </p:nvSpPr>
          <p:spPr>
            <a:xfrm>
              <a:off x="7780082" y="1754594"/>
              <a:ext cx="2786420" cy="3348811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4953E95-832E-446A-850A-EB3668B72EE8}"/>
                </a:ext>
              </a:extLst>
            </p:cNvPr>
            <p:cNvSpPr/>
            <p:nvPr/>
          </p:nvSpPr>
          <p:spPr>
            <a:xfrm>
              <a:off x="4702789" y="1754593"/>
              <a:ext cx="2786421" cy="3348811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69D0E960-38C6-4E33-88CF-53AF604BDBCA}"/>
                </a:ext>
              </a:extLst>
            </p:cNvPr>
            <p:cNvSpPr/>
            <p:nvPr/>
          </p:nvSpPr>
          <p:spPr>
            <a:xfrm>
              <a:off x="1625497" y="1754593"/>
              <a:ext cx="2786421" cy="3348811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ACBAF24-1448-4602-B598-1300DCA40804}"/>
                </a:ext>
              </a:extLst>
            </p:cNvPr>
            <p:cNvGrpSpPr/>
            <p:nvPr/>
          </p:nvGrpSpPr>
          <p:grpSpPr>
            <a:xfrm>
              <a:off x="1620302" y="2986897"/>
              <a:ext cx="8697125" cy="2170793"/>
              <a:chOff x="1038225" y="2356876"/>
              <a:chExt cx="9316212" cy="2170793"/>
            </a:xfrm>
          </p:grpSpPr>
          <p:sp>
            <p:nvSpPr>
              <p:cNvPr id="6" name="Title 3">
                <a:extLst>
                  <a:ext uri="{FF2B5EF4-FFF2-40B4-BE49-F238E27FC236}">
                    <a16:creationId xmlns:a16="http://schemas.microsoft.com/office/drawing/2014/main" id="{884E9C7B-B9D1-4017-8579-90342A1D453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38225" y="2356876"/>
                <a:ext cx="2984767" cy="2170793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l" defTabSz="914400" rtl="0" eaLnBrk="1" latinLnBrk="0" hangingPunct="1">
                  <a:lnSpc>
                    <a:spcPct val="100000"/>
                  </a:lnSpc>
                  <a:spcBef>
                    <a:spcPct val="0"/>
                  </a:spcBef>
                  <a:buNone/>
                  <a:defRPr sz="72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Garamond" panose="02020404030301010803"/>
                    <a:ea typeface="+mj-ea"/>
                    <a:cs typeface="+mj-cs"/>
                  </a:rPr>
                  <a:t>9.</a:t>
                </a:r>
                <a:b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Garamond" panose="02020404030301010803"/>
                    <a:ea typeface="+mj-ea"/>
                    <a:cs typeface="+mj-cs"/>
                  </a:rPr>
                </a:br>
                <a:r>
                  <a:rPr kumimoji="0" lang="en-US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Garamond" panose="02020404030301010803"/>
                    <a:ea typeface="+mj-ea"/>
                    <a:cs typeface="+mj-cs"/>
                  </a:rPr>
                  <a:t>suurin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Garamond" panose="02020404030301010803"/>
                    <a:ea typeface="+mj-ea"/>
                    <a:cs typeface="+mj-cs"/>
                  </a:rPr>
                  <a:t> </a:t>
                </a:r>
                <a:r>
                  <a:rPr kumimoji="0" lang="en-US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Garamond" panose="02020404030301010803"/>
                    <a:ea typeface="+mj-ea"/>
                    <a:cs typeface="+mj-cs"/>
                  </a:rPr>
                  <a:t>satama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Garamond" panose="02020404030301010803"/>
                    <a:ea typeface="+mj-ea"/>
                    <a:cs typeface="+mj-cs"/>
                  </a:rPr>
                  <a:t> </a:t>
                </a:r>
                <a:r>
                  <a:rPr kumimoji="0" lang="en-US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Garamond" panose="02020404030301010803"/>
                    <a:ea typeface="+mj-ea"/>
                    <a:cs typeface="+mj-cs"/>
                  </a:rPr>
                  <a:t>Suomessa</a:t>
                </a:r>
                <a:b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Garamond" panose="02020404030301010803"/>
                    <a:ea typeface="+mj-ea"/>
                    <a:cs typeface="+mj-cs"/>
                  </a:rPr>
                </a:b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Garamond" panose="02020404030301010803"/>
                    <a:ea typeface="+mj-ea"/>
                    <a:cs typeface="+mj-cs"/>
                  </a:rPr>
                  <a:t>2019</a:t>
                </a:r>
              </a:p>
            </p:txBody>
          </p:sp>
          <p:sp>
            <p:nvSpPr>
              <p:cNvPr id="12" name="Title 3">
                <a:extLst>
                  <a:ext uri="{FF2B5EF4-FFF2-40B4-BE49-F238E27FC236}">
                    <a16:creationId xmlns:a16="http://schemas.microsoft.com/office/drawing/2014/main" id="{C288DED9-4B81-49FE-A08B-B8F3E293441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903282" y="2751011"/>
                <a:ext cx="2451155" cy="1685924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l" defTabSz="914400" rtl="0" eaLnBrk="1" latinLnBrk="0" hangingPunct="1">
                  <a:lnSpc>
                    <a:spcPct val="100000"/>
                  </a:lnSpc>
                  <a:spcBef>
                    <a:spcPct val="0"/>
                  </a:spcBef>
                  <a:buNone/>
                  <a:defRPr sz="72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aramond" panose="02020404030301010803"/>
                    <a:ea typeface="+mj-ea"/>
                    <a:cs typeface="+mj-cs"/>
                  </a:rPr>
                  <a:t>15,3 m</a:t>
                </a:r>
                <a:br>
                  <a:rPr kumimoji="0" lang="en-US" sz="1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aramond" panose="02020404030301010803"/>
                    <a:ea typeface="+mj-ea"/>
                    <a:cs typeface="+mj-cs"/>
                  </a:rPr>
                </a:br>
                <a:r>
                  <a:rPr kumimoji="0" lang="en-US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aramond" panose="02020404030301010803"/>
                    <a:ea typeface="+mj-ea"/>
                    <a:cs typeface="+mj-cs"/>
                  </a:rPr>
                  <a:t>merellinen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aramond" panose="02020404030301010803"/>
                    <a:ea typeface="+mj-ea"/>
                    <a:cs typeface="+mj-cs"/>
                  </a:rPr>
                  <a:t> </a:t>
                </a:r>
                <a:r>
                  <a:rPr kumimoji="0" lang="en-US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aramond" panose="02020404030301010803"/>
                    <a:ea typeface="+mj-ea"/>
                    <a:cs typeface="+mj-cs"/>
                  </a:rPr>
                  <a:t>kulkusyvyys</a:t>
                </a:r>
                <a:b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aramond" panose="02020404030301010803"/>
                    <a:ea typeface="+mj-ea"/>
                    <a:cs typeface="+mj-cs"/>
                  </a:rPr>
                </a:b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aramond" panose="02020404030301010803"/>
                    <a:ea typeface="+mj-ea"/>
                    <a:cs typeface="+mj-cs"/>
                  </a:rPr>
                  <a:t>➝ </a:t>
                </a:r>
                <a:r>
                  <a:rPr kumimoji="0" lang="en-US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aramond" panose="02020404030301010803"/>
                    <a:ea typeface="+mj-ea"/>
                    <a:cs typeface="+mj-cs"/>
                  </a:rPr>
                  <a:t>yksi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aramond" panose="02020404030301010803"/>
                    <a:ea typeface="+mj-ea"/>
                    <a:cs typeface="+mj-cs"/>
                  </a:rPr>
                  <a:t> </a:t>
                </a:r>
                <a:r>
                  <a:rPr kumimoji="0" lang="en-US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aramond" panose="02020404030301010803"/>
                    <a:ea typeface="+mj-ea"/>
                    <a:cs typeface="+mj-cs"/>
                  </a:rPr>
                  <a:t>Suomen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aramond" panose="02020404030301010803"/>
                    <a:ea typeface="+mj-ea"/>
                    <a:cs typeface="+mj-cs"/>
                  </a:rPr>
                  <a:t> </a:t>
                </a:r>
                <a:r>
                  <a:rPr kumimoji="0" lang="en-US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aramond" panose="02020404030301010803"/>
                    <a:ea typeface="+mj-ea"/>
                    <a:cs typeface="+mj-cs"/>
                  </a:rPr>
                  <a:t>syvimmistä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aramond" panose="02020404030301010803"/>
                    <a:ea typeface="+mj-ea"/>
                    <a:cs typeface="+mj-cs"/>
                  </a:rPr>
                  <a:t> </a:t>
                </a:r>
                <a:r>
                  <a:rPr kumimoji="0" lang="en-US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aramond" panose="02020404030301010803"/>
                    <a:ea typeface="+mj-ea"/>
                    <a:cs typeface="+mj-cs"/>
                  </a:rPr>
                  <a:t>satamista</a:t>
                </a: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endParaRPr>
              </a:p>
            </p:txBody>
          </p:sp>
          <p:sp>
            <p:nvSpPr>
              <p:cNvPr id="15" name="Title 3">
                <a:extLst>
                  <a:ext uri="{FF2B5EF4-FFF2-40B4-BE49-F238E27FC236}">
                    <a16:creationId xmlns:a16="http://schemas.microsoft.com/office/drawing/2014/main" id="{5EA64B83-E955-4701-93F1-FDB06CDC5B4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214126" y="2603959"/>
                <a:ext cx="3231216" cy="1685924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l" defTabSz="914400" rtl="0" eaLnBrk="1" latinLnBrk="0" hangingPunct="1">
                  <a:lnSpc>
                    <a:spcPct val="100000"/>
                  </a:lnSpc>
                  <a:spcBef>
                    <a:spcPct val="0"/>
                  </a:spcBef>
                  <a:buNone/>
                  <a:defRPr sz="72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aramond" panose="02020404030301010803"/>
                    <a:ea typeface="+mj-ea"/>
                    <a:cs typeface="+mj-cs"/>
                  </a:rPr>
                  <a:t>3,36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aramond" panose="02020404030301010803"/>
                    <a:ea typeface="+mj-ea"/>
                    <a:cs typeface="+mj-cs"/>
                  </a:rPr>
                  <a:t>milj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aramond" panose="02020404030301010803"/>
                    <a:ea typeface="+mj-ea"/>
                    <a:cs typeface="+mj-cs"/>
                  </a:rPr>
                  <a:t>.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aramond" panose="02020404030301010803"/>
                    <a:ea typeface="+mj-ea"/>
                    <a:cs typeface="+mj-cs"/>
                  </a:rPr>
                  <a:t>tn</a:t>
                </a:r>
                <a:br>
                  <a:rPr kumimoji="0" lang="en-US" sz="1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aramond" panose="02020404030301010803"/>
                    <a:ea typeface="+mj-ea"/>
                    <a:cs typeface="+mj-cs"/>
                  </a:rPr>
                </a:br>
                <a:r>
                  <a:rPr kumimoji="0" lang="en-US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aramond" panose="02020404030301010803"/>
                    <a:ea typeface="+mj-ea"/>
                    <a:cs typeface="+mj-cs"/>
                  </a:rPr>
                  <a:t>käsitelty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aramond" panose="02020404030301010803"/>
                    <a:ea typeface="+mj-ea"/>
                    <a:cs typeface="+mj-cs"/>
                  </a:rPr>
                  <a:t> </a:t>
                </a:r>
                <a:r>
                  <a:rPr kumimoji="0" lang="en-US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aramond" panose="02020404030301010803"/>
                    <a:ea typeface="+mj-ea"/>
                    <a:cs typeface="+mj-cs"/>
                  </a:rPr>
                  <a:t>rahti</a:t>
                </a:r>
                <a:b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aramond" panose="02020404030301010803"/>
                    <a:ea typeface="+mj-ea"/>
                    <a:cs typeface="+mj-cs"/>
                  </a:rPr>
                </a:b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aramond" panose="02020404030301010803"/>
                    <a:ea typeface="+mj-ea"/>
                    <a:cs typeface="+mj-cs"/>
                  </a:rPr>
                  <a:t>2018</a:t>
                </a:r>
              </a:p>
            </p:txBody>
          </p:sp>
        </p:grp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C1C57E6-DB79-4DA6-B67C-ACF38D3F30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13" t="47778" r="67413" b="4393"/>
            <a:stretch/>
          </p:blipFill>
          <p:spPr>
            <a:xfrm>
              <a:off x="5710602" y="2304204"/>
              <a:ext cx="765599" cy="738963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5C80375-2E4A-40AA-8C89-8B4CEF95EB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536" t="48579" r="34725" b="5529"/>
            <a:stretch/>
          </p:blipFill>
          <p:spPr>
            <a:xfrm>
              <a:off x="8804876" y="2304203"/>
              <a:ext cx="736832" cy="738963"/>
            </a:xfrm>
            <a:prstGeom prst="rect">
              <a:avLst/>
            </a:prstGeom>
          </p:spPr>
        </p:pic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155DC3B-C650-4BB9-A0C7-14BCD1FC5B3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2" t="2793" r="58715" b="1842"/>
          <a:stretch/>
        </p:blipFill>
        <p:spPr>
          <a:xfrm>
            <a:off x="2762874" y="2800594"/>
            <a:ext cx="511665" cy="738962"/>
          </a:xfrm>
          <a:prstGeom prst="rect">
            <a:avLst/>
          </a:prstGeom>
        </p:spPr>
      </p:pic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415D6EF5-3E67-484B-B054-C2D67F8D830B}"/>
              </a:ext>
            </a:extLst>
          </p:cNvPr>
          <p:cNvCxnSpPr>
            <a:cxnSpLocks/>
          </p:cNvCxnSpPr>
          <p:nvPr/>
        </p:nvCxnSpPr>
        <p:spPr>
          <a:xfrm>
            <a:off x="5442526" y="1501768"/>
            <a:ext cx="130175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70692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F273C-FFC5-4B41-A5DC-F3F901C1B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489" y="365125"/>
            <a:ext cx="10755311" cy="1325563"/>
          </a:xfrm>
        </p:spPr>
        <p:txBody>
          <a:bodyPr>
            <a:normAutofit/>
          </a:bodyPr>
          <a:lstStyle/>
          <a:p>
            <a:r>
              <a:rPr lang="en-US" sz="3600" dirty="0" err="1"/>
              <a:t>Vastaukset</a:t>
            </a:r>
            <a:r>
              <a:rPr lang="en-US" sz="3600" dirty="0"/>
              <a:t> </a:t>
            </a:r>
            <a:r>
              <a:rPr lang="en-US" sz="3600" dirty="0" err="1"/>
              <a:t>tulevaisuuden</a:t>
            </a:r>
            <a:r>
              <a:rPr lang="en-US" sz="3600" dirty="0"/>
              <a:t> </a:t>
            </a:r>
            <a:r>
              <a:rPr lang="en-US" sz="3600" dirty="0" err="1"/>
              <a:t>tarpeisiin</a:t>
            </a:r>
            <a:endParaRPr lang="en-US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A1DD78-3F1A-4881-90DE-DF6468C927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8488" y="2178879"/>
            <a:ext cx="8012111" cy="401237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i-FI" dirty="0"/>
              <a:t>Porin satamassa aloitettiin 30 miljoonan euron </a:t>
            </a:r>
            <a:r>
              <a:rPr lang="fi-FI" b="1" dirty="0"/>
              <a:t>KALLONLAHTI 2</a:t>
            </a:r>
            <a:r>
              <a:rPr lang="fi-FI" dirty="0"/>
              <a:t> -investointiprojekti Mäntyluotoon vuonna 2020. Kallonlahteen tulee uusi satamalaituri, 2 laituripaikkaa sekä 12,5 hehtaaria uutta kenttäaluetta vastaamaan yritysten tarpeisiin.</a:t>
            </a:r>
            <a:br>
              <a:rPr lang="fi-FI" dirty="0"/>
            </a:br>
            <a:endParaRPr lang="fi-FI" dirty="0"/>
          </a:p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r>
              <a:rPr lang="fi-FI" dirty="0"/>
              <a:t>Myös bulkkikäsittelyn ja transitoliikenteen johtava toimija </a:t>
            </a:r>
            <a:r>
              <a:rPr lang="fi-FI" b="1" dirty="0"/>
              <a:t>RAUANHEIMO</a:t>
            </a:r>
            <a:r>
              <a:rPr lang="fi-FI" dirty="0"/>
              <a:t> </a:t>
            </a:r>
            <a:br>
              <a:rPr lang="fi-FI" dirty="0"/>
            </a:br>
            <a:r>
              <a:rPr lang="fi-FI" dirty="0"/>
              <a:t>investoi Porin satamaan. Tahkoluotoon rakennetaan bulkkitavaran suurille </a:t>
            </a:r>
            <a:br>
              <a:rPr lang="fi-FI" dirty="0"/>
            </a:br>
            <a:r>
              <a:rPr lang="fi-FI" dirty="0"/>
              <a:t>virroille soveltuva automatisoitu terminaali. </a:t>
            </a:r>
            <a:br>
              <a:rPr lang="fi-FI" dirty="0"/>
            </a:br>
            <a:endParaRPr lang="fi-FI" dirty="0"/>
          </a:p>
          <a:p>
            <a:pPr marL="0" indent="0">
              <a:buNone/>
            </a:pPr>
            <a:r>
              <a:rPr lang="fi-FI" dirty="0"/>
              <a:t>→ Mahdollistaa nopean, varman ja energiatehokkaan tavaran siirron </a:t>
            </a:r>
          </a:p>
          <a:p>
            <a:pPr marL="0" indent="0">
              <a:buNone/>
            </a:pPr>
            <a:r>
              <a:rPr lang="fi-FI" dirty="0"/>
              <a:t>→ Tavaravirrat Tahkoluodon kautta tulevat kasvamaan huomattavasti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B6081B-D4A4-49F9-99A4-6A5283D1FFB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59" r="47263"/>
          <a:stretch/>
        </p:blipFill>
        <p:spPr>
          <a:xfrm>
            <a:off x="9242425" y="0"/>
            <a:ext cx="2949575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3F89F7CF-2946-49B4-92FA-8D5122455A94}"/>
              </a:ext>
            </a:extLst>
          </p:cNvPr>
          <p:cNvGrpSpPr/>
          <p:nvPr/>
        </p:nvGrpSpPr>
        <p:grpSpPr>
          <a:xfrm>
            <a:off x="7161142" y="3711196"/>
            <a:ext cx="3390900" cy="3390900"/>
            <a:chOff x="7454900" y="3698279"/>
            <a:chExt cx="3390900" cy="3390900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5C422331-D0B3-4822-A226-3FD696915443}"/>
                </a:ext>
              </a:extLst>
            </p:cNvPr>
            <p:cNvSpPr/>
            <p:nvPr/>
          </p:nvSpPr>
          <p:spPr>
            <a:xfrm>
              <a:off x="7454900" y="3698279"/>
              <a:ext cx="3390900" cy="33909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7905680-EBD1-448B-99BE-4883729B95BC}"/>
                </a:ext>
              </a:extLst>
            </p:cNvPr>
            <p:cNvSpPr txBox="1"/>
            <p:nvPr/>
          </p:nvSpPr>
          <p:spPr>
            <a:xfrm>
              <a:off x="7804150" y="4489142"/>
              <a:ext cx="2743200" cy="20313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indent="0" algn="ctr">
                <a:buNone/>
              </a:pPr>
              <a:r>
                <a:rPr lang="en-US" dirty="0" err="1">
                  <a:solidFill>
                    <a:schemeClr val="bg1"/>
                  </a:solidFill>
                </a:rPr>
                <a:t>Tahkoluodon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satama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soveltuu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loistavasti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transito</a:t>
              </a:r>
              <a:r>
                <a:rPr lang="en-US" dirty="0">
                  <a:solidFill>
                    <a:schemeClr val="bg1"/>
                  </a:solidFill>
                </a:rPr>
                <a:t>- </a:t>
              </a:r>
              <a:r>
                <a:rPr lang="en-US" dirty="0" err="1">
                  <a:solidFill>
                    <a:schemeClr val="bg1"/>
                  </a:solidFill>
                </a:rPr>
                <a:t>eli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kauttakulkuliikenteelle</a:t>
              </a:r>
              <a:r>
                <a:rPr lang="en-US" dirty="0">
                  <a:solidFill>
                    <a:schemeClr val="bg1"/>
                  </a:solidFill>
                </a:rPr>
                <a:t> 15,3 </a:t>
              </a:r>
              <a:r>
                <a:rPr lang="en-US" dirty="0" err="1">
                  <a:solidFill>
                    <a:schemeClr val="bg1"/>
                  </a:solidFill>
                </a:rPr>
                <a:t>metrin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väyläsyvyyden</a:t>
              </a:r>
              <a:r>
                <a:rPr lang="en-US" dirty="0">
                  <a:solidFill>
                    <a:schemeClr val="bg1"/>
                  </a:solidFill>
                </a:rPr>
                <a:t>, </a:t>
              </a:r>
              <a:r>
                <a:rPr lang="en-US" dirty="0" err="1">
                  <a:solidFill>
                    <a:schemeClr val="bg1"/>
                  </a:solidFill>
                </a:rPr>
                <a:t>rautatieyhteyksien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sekä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erinomaisen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jäätilanteen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ansiosta</a:t>
              </a:r>
              <a:r>
                <a:rPr lang="en-US" dirty="0">
                  <a:solidFill>
                    <a:schemeClr val="bg1"/>
                  </a:solidFill>
                </a:rPr>
                <a:t>.</a:t>
              </a:r>
              <a:endParaRPr lang="fi-FI" dirty="0">
                <a:solidFill>
                  <a:schemeClr val="bg1"/>
                </a:solidFill>
              </a:endParaRPr>
            </a:p>
          </p:txBody>
        </p:sp>
      </p:grp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A964073-E4DE-41D1-BDAA-6361AA414329}"/>
              </a:ext>
            </a:extLst>
          </p:cNvPr>
          <p:cNvCxnSpPr>
            <a:cxnSpLocks/>
          </p:cNvCxnSpPr>
          <p:nvPr/>
        </p:nvCxnSpPr>
        <p:spPr>
          <a:xfrm>
            <a:off x="678876" y="1538751"/>
            <a:ext cx="130175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3F11C2EF-D0F8-471E-9120-D7D976281006}"/>
              </a:ext>
            </a:extLst>
          </p:cNvPr>
          <p:cNvSpPr txBox="1"/>
          <p:nvPr/>
        </p:nvSpPr>
        <p:spPr>
          <a:xfrm>
            <a:off x="11365761" y="6642556"/>
            <a:ext cx="86433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Porin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Satama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Oy</a:t>
            </a:r>
          </a:p>
        </p:txBody>
      </p:sp>
    </p:spTree>
    <p:extLst>
      <p:ext uri="{BB962C8B-B14F-4D97-AF65-F5344CB8AC3E}">
        <p14:creationId xmlns:p14="http://schemas.microsoft.com/office/powerpoint/2010/main" val="30326237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FF8CB4-E2FA-4885-B3E4-0914B93EAB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64400" y="973143"/>
            <a:ext cx="4927599" cy="1205057"/>
          </a:xfrm>
        </p:spPr>
        <p:txBody>
          <a:bodyPr/>
          <a:lstStyle/>
          <a:p>
            <a:pPr algn="ctr"/>
            <a:r>
              <a:rPr lang="en-US" dirty="0" err="1"/>
              <a:t>Rauman</a:t>
            </a:r>
            <a:r>
              <a:rPr lang="en-US" dirty="0"/>
              <a:t> </a:t>
            </a:r>
            <a:r>
              <a:rPr lang="en-US" dirty="0" err="1"/>
              <a:t>satama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FD57B3-DA2C-4627-A45E-AABE59ED67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06742" y="2884643"/>
            <a:ext cx="3642911" cy="171865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i-FI" sz="1800" dirty="0"/>
              <a:t>Rauman satama on erittäin tärkeä paperiliikenteen kannalta. </a:t>
            </a:r>
            <a:br>
              <a:rPr lang="fi-FI" sz="1800" dirty="0"/>
            </a:br>
            <a:br>
              <a:rPr lang="fi-FI" sz="1800" dirty="0"/>
            </a:br>
            <a:r>
              <a:rPr lang="fi-FI" dirty="0"/>
              <a:t>Sen </a:t>
            </a:r>
            <a:r>
              <a:rPr lang="fi-FI" sz="1800" dirty="0"/>
              <a:t>vieressä sijaitsee myös laivanrakennuksen ja meriteollisuuden keskittymä </a:t>
            </a:r>
            <a:r>
              <a:rPr lang="fi-FI" sz="1800" b="1" dirty="0" err="1"/>
              <a:t>Seaside</a:t>
            </a:r>
            <a:r>
              <a:rPr lang="fi-FI" sz="1800" b="1" dirty="0"/>
              <a:t> Industry Park</a:t>
            </a:r>
            <a:r>
              <a:rPr lang="fi-FI" sz="1800" dirty="0"/>
              <a:t>.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797B233-839D-4CFB-866A-71C190D899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8260" y="5478090"/>
            <a:ext cx="1859878" cy="331809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C66C97E-AA32-4328-AAE8-8CD58A23E6D6}"/>
              </a:ext>
            </a:extLst>
          </p:cNvPr>
          <p:cNvCxnSpPr>
            <a:cxnSpLocks/>
          </p:cNvCxnSpPr>
          <p:nvPr/>
        </p:nvCxnSpPr>
        <p:spPr>
          <a:xfrm>
            <a:off x="9077324" y="2143025"/>
            <a:ext cx="130175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E606D447-03D0-49AF-9D6C-6472A28358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87" r="8396"/>
          <a:stretch/>
        </p:blipFill>
        <p:spPr>
          <a:xfrm>
            <a:off x="0" y="0"/>
            <a:ext cx="7264400" cy="68580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4893B32-B849-4B82-9CB9-0762F9DEFB91}"/>
              </a:ext>
            </a:extLst>
          </p:cNvPr>
          <p:cNvSpPr txBox="1"/>
          <p:nvPr/>
        </p:nvSpPr>
        <p:spPr>
          <a:xfrm>
            <a:off x="-38100" y="6642556"/>
            <a:ext cx="152958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err="1">
                <a:solidFill>
                  <a:schemeClr val="bg1">
                    <a:lumMod val="50000"/>
                  </a:schemeClr>
                </a:solidFill>
              </a:rPr>
              <a:t>Rauman</a:t>
            </a:r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800" dirty="0" err="1">
                <a:solidFill>
                  <a:schemeClr val="bg1">
                    <a:lumMod val="50000"/>
                  </a:schemeClr>
                </a:solidFill>
              </a:rPr>
              <a:t>Satama</a:t>
            </a:r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 Oy / Ari Ahlfors</a:t>
            </a:r>
          </a:p>
        </p:txBody>
      </p:sp>
    </p:spTree>
    <p:extLst>
      <p:ext uri="{BB962C8B-B14F-4D97-AF65-F5344CB8AC3E}">
        <p14:creationId xmlns:p14="http://schemas.microsoft.com/office/powerpoint/2010/main" val="9632735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D9D857A4-59F0-4E97-AD5F-15D50FCA82DF}"/>
              </a:ext>
            </a:extLst>
          </p:cNvPr>
          <p:cNvGrpSpPr/>
          <p:nvPr/>
        </p:nvGrpSpPr>
        <p:grpSpPr>
          <a:xfrm>
            <a:off x="386886" y="2250980"/>
            <a:ext cx="11441466" cy="3348812"/>
            <a:chOff x="386886" y="2250980"/>
            <a:chExt cx="11441466" cy="3348812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B0B47EBF-87B6-460D-976D-06C44811FB3E}"/>
                </a:ext>
              </a:extLst>
            </p:cNvPr>
            <p:cNvSpPr/>
            <p:nvPr/>
          </p:nvSpPr>
          <p:spPr>
            <a:xfrm>
              <a:off x="9041932" y="2250981"/>
              <a:ext cx="2786420" cy="3348811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4953E95-832E-446A-850A-EB3668B72EE8}"/>
                </a:ext>
              </a:extLst>
            </p:cNvPr>
            <p:cNvSpPr/>
            <p:nvPr/>
          </p:nvSpPr>
          <p:spPr>
            <a:xfrm>
              <a:off x="6155337" y="2250981"/>
              <a:ext cx="2786421" cy="3348811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69D0E960-38C6-4E33-88CF-53AF604BDBCA}"/>
                </a:ext>
              </a:extLst>
            </p:cNvPr>
            <p:cNvSpPr/>
            <p:nvPr/>
          </p:nvSpPr>
          <p:spPr>
            <a:xfrm>
              <a:off x="3273481" y="2250982"/>
              <a:ext cx="2786421" cy="3348809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831A5FD4-387A-44C4-861F-C2C4AD9891F7}"/>
                </a:ext>
              </a:extLst>
            </p:cNvPr>
            <p:cNvSpPr/>
            <p:nvPr/>
          </p:nvSpPr>
          <p:spPr>
            <a:xfrm>
              <a:off x="386886" y="2250980"/>
              <a:ext cx="2786421" cy="3348811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18E9961-B3DC-4C2D-9E2F-106804BF8D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 err="1"/>
              <a:t>Merkitys</a:t>
            </a:r>
            <a:r>
              <a:rPr lang="en-US" sz="3600" dirty="0"/>
              <a:t> </a:t>
            </a:r>
            <a:r>
              <a:rPr lang="en-US" sz="3600" dirty="0" err="1"/>
              <a:t>Suomen</a:t>
            </a:r>
            <a:r>
              <a:rPr lang="en-US" sz="3600" dirty="0"/>
              <a:t> </a:t>
            </a:r>
            <a:r>
              <a:rPr lang="en-US" sz="3600" dirty="0" err="1"/>
              <a:t>tavaraliikenteelle</a:t>
            </a:r>
            <a:endParaRPr lang="en-US" sz="3600" dirty="0"/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884E9C7B-B9D1-4017-8579-90342A1D4533}"/>
              </a:ext>
            </a:extLst>
          </p:cNvPr>
          <p:cNvSpPr txBox="1">
            <a:spLocks/>
          </p:cNvSpPr>
          <p:nvPr/>
        </p:nvSpPr>
        <p:spPr>
          <a:xfrm>
            <a:off x="386886" y="3546868"/>
            <a:ext cx="2786421" cy="20529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7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aramond" panose="02020404030301010803"/>
                <a:ea typeface="+mj-ea"/>
                <a:cs typeface="+mj-cs"/>
              </a:rPr>
              <a:t>4.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aramond" panose="02020404030301010803"/>
                <a:ea typeface="+mj-ea"/>
                <a:cs typeface="+mj-cs"/>
              </a:rPr>
            </a:b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aramond" panose="02020404030301010803"/>
                <a:ea typeface="+mj-ea"/>
                <a:cs typeface="+mj-cs"/>
              </a:rPr>
              <a:t>suurin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aramond" panose="02020404030301010803"/>
                <a:ea typeface="+mj-ea"/>
                <a:cs typeface="+mj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aramond" panose="02020404030301010803"/>
                <a:ea typeface="+mj-ea"/>
                <a:cs typeface="+mj-cs"/>
              </a:rPr>
              <a:t>satama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aramond" panose="02020404030301010803"/>
                <a:ea typeface="+mj-ea"/>
                <a:cs typeface="+mj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aramond" panose="02020404030301010803"/>
                <a:ea typeface="+mj-ea"/>
                <a:cs typeface="+mj-cs"/>
              </a:rPr>
              <a:t>Suomessa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aramond" panose="02020404030301010803"/>
                <a:ea typeface="+mj-ea"/>
                <a:cs typeface="+mj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aramond" panose="02020404030301010803"/>
                <a:ea typeface="+mj-ea"/>
                <a:cs typeface="+mj-cs"/>
              </a:rPr>
              <a:t>(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aramond" panose="02020404030301010803"/>
                <a:ea typeface="+mj-ea"/>
                <a:cs typeface="+mj-cs"/>
              </a:rPr>
              <a:t>tuonti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aramond" panose="02020404030301010803"/>
                <a:ea typeface="+mj-ea"/>
                <a:cs typeface="+mj-cs"/>
              </a:rPr>
              <a:t> +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aramond" panose="02020404030301010803"/>
                <a:ea typeface="+mj-ea"/>
                <a:cs typeface="+mj-cs"/>
              </a:rPr>
              <a:t>vienti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aramond" panose="02020404030301010803"/>
                <a:ea typeface="+mj-ea"/>
                <a:cs typeface="+mj-cs"/>
              </a:rPr>
              <a:t>) 2019</a:t>
            </a:r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C288DED9-4B81-49FE-A08B-B8F3E2934413}"/>
              </a:ext>
            </a:extLst>
          </p:cNvPr>
          <p:cNvSpPr txBox="1">
            <a:spLocks/>
          </p:cNvSpPr>
          <p:nvPr/>
        </p:nvSpPr>
        <p:spPr>
          <a:xfrm>
            <a:off x="6406782" y="3730367"/>
            <a:ext cx="2288269" cy="17124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7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j-ea"/>
                <a:cs typeface="+mj-cs"/>
              </a:rPr>
              <a:t>20</a:t>
            </a:r>
            <a:b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j-ea"/>
                <a:cs typeface="+mj-cs"/>
              </a:rPr>
            </a:b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j-ea"/>
                <a:cs typeface="+mj-cs"/>
              </a:rPr>
              <a:t>lähtöä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j-ea"/>
                <a:cs typeface="+mj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j-ea"/>
                <a:cs typeface="+mj-cs"/>
              </a:rPr>
              <a:t>viikoittain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j-ea"/>
                <a:cs typeface="+mj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j-ea"/>
                <a:cs typeface="+mj-cs"/>
              </a:rPr>
              <a:t>Eurooppaan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/>
              <a:ea typeface="+mj-ea"/>
              <a:cs typeface="+mj-cs"/>
            </a:endParaRPr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5EA64B83-E955-4701-93F1-FDB06CDC5B4B}"/>
              </a:ext>
            </a:extLst>
          </p:cNvPr>
          <p:cNvSpPr txBox="1">
            <a:spLocks/>
          </p:cNvSpPr>
          <p:nvPr/>
        </p:nvSpPr>
        <p:spPr>
          <a:xfrm>
            <a:off x="3223393" y="3730369"/>
            <a:ext cx="2881858" cy="16859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7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j-ea"/>
                <a:cs typeface="+mj-cs"/>
              </a:rPr>
              <a:t>5,83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j-ea"/>
                <a:cs typeface="+mj-cs"/>
              </a:rPr>
              <a:t>milj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j-ea"/>
                <a:cs typeface="+mj-cs"/>
              </a:rPr>
              <a:t>.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j-ea"/>
                <a:cs typeface="+mj-cs"/>
              </a:rPr>
              <a:t>tn</a:t>
            </a:r>
            <a:b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j-ea"/>
                <a:cs typeface="+mj-cs"/>
              </a:rPr>
            </a:b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j-ea"/>
                <a:cs typeface="+mj-cs"/>
              </a:rPr>
              <a:t>käsitelty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j-ea"/>
                <a:cs typeface="+mj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j-ea"/>
                <a:cs typeface="+mj-cs"/>
              </a:rPr>
              <a:t>rahti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j-ea"/>
                <a:cs typeface="+mj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j-ea"/>
                <a:cs typeface="+mj-cs"/>
              </a:rPr>
              <a:t>2019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C1C57E6-DB79-4DA6-B67C-ACF38D3F30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3" t="47778" r="67413" b="4393"/>
          <a:stretch/>
        </p:blipFill>
        <p:spPr>
          <a:xfrm>
            <a:off x="4281522" y="2807906"/>
            <a:ext cx="765599" cy="738963"/>
          </a:xfrm>
          <a:prstGeom prst="rect">
            <a:avLst/>
          </a:prstGeom>
        </p:spPr>
      </p:pic>
      <p:sp>
        <p:nvSpPr>
          <p:cNvPr id="8" name="Title 3">
            <a:extLst>
              <a:ext uri="{FF2B5EF4-FFF2-40B4-BE49-F238E27FC236}">
                <a16:creationId xmlns:a16="http://schemas.microsoft.com/office/drawing/2014/main" id="{50C07673-1108-4E19-A219-A1AA8CD9552C}"/>
              </a:ext>
            </a:extLst>
          </p:cNvPr>
          <p:cNvSpPr txBox="1">
            <a:spLocks/>
          </p:cNvSpPr>
          <p:nvPr/>
        </p:nvSpPr>
        <p:spPr>
          <a:xfrm>
            <a:off x="9209564" y="3730368"/>
            <a:ext cx="2451155" cy="16859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7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j-ea"/>
                <a:cs typeface="+mj-cs"/>
              </a:rPr>
              <a:t>6</a:t>
            </a:r>
            <a:b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j-ea"/>
                <a:cs typeface="+mj-cs"/>
              </a:rPr>
            </a:b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j-ea"/>
                <a:cs typeface="+mj-cs"/>
              </a:rPr>
              <a:t>lähtöä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j-ea"/>
                <a:cs typeface="+mj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j-ea"/>
                <a:cs typeface="+mj-cs"/>
              </a:rPr>
              <a:t>kuukausittain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j-ea"/>
                <a:cs typeface="+mj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j-ea"/>
                <a:cs typeface="+mj-cs"/>
              </a:rPr>
              <a:t>Yhdysvaltoihin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/>
              <a:ea typeface="+mj-ea"/>
              <a:cs typeface="+mj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93BB63D-5775-4C5C-B1E3-A9561BAB89A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2" t="2793" r="58715" b="1842"/>
          <a:stretch/>
        </p:blipFill>
        <p:spPr>
          <a:xfrm>
            <a:off x="1524262" y="2807906"/>
            <a:ext cx="511665" cy="73896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40C94FE-4928-4C0E-9081-467EDA0417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43" t="4317" r="7499" b="54395"/>
          <a:stretch/>
        </p:blipFill>
        <p:spPr>
          <a:xfrm>
            <a:off x="7168117" y="2907491"/>
            <a:ext cx="765599" cy="52516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156B27B-0716-401B-8A4E-35D43145382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4" t="4000" r="64750" b="58301"/>
          <a:stretch/>
        </p:blipFill>
        <p:spPr>
          <a:xfrm>
            <a:off x="10000922" y="2893780"/>
            <a:ext cx="868438" cy="552587"/>
          </a:xfrm>
          <a:prstGeom prst="rect">
            <a:avLst/>
          </a:prstGeom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52CCAAFB-7D47-4B8C-AF48-08D44F338218}"/>
              </a:ext>
            </a:extLst>
          </p:cNvPr>
          <p:cNvCxnSpPr>
            <a:cxnSpLocks/>
          </p:cNvCxnSpPr>
          <p:nvPr/>
        </p:nvCxnSpPr>
        <p:spPr>
          <a:xfrm>
            <a:off x="5409027" y="1501767"/>
            <a:ext cx="130175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76098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2AD4E04-62F4-479D-903A-CAB8B3683C6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4" t="9827" b="1213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6B261DA-87A8-4140-84A1-A6A95EDBDBC1}"/>
              </a:ext>
            </a:extLst>
          </p:cNvPr>
          <p:cNvSpPr/>
          <p:nvPr/>
        </p:nvSpPr>
        <p:spPr>
          <a:xfrm>
            <a:off x="939800" y="0"/>
            <a:ext cx="47625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C193A1-BEFA-4318-AC77-59458B15E9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9800" y="679053"/>
            <a:ext cx="47625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 err="1"/>
              <a:t>Investoimalla</a:t>
            </a:r>
            <a:r>
              <a:rPr lang="en-US" sz="3600" dirty="0"/>
              <a:t> </a:t>
            </a:r>
            <a:r>
              <a:rPr lang="en-US" sz="3600" dirty="0" err="1"/>
              <a:t>kohti</a:t>
            </a:r>
            <a:r>
              <a:rPr lang="en-US" sz="3600" dirty="0"/>
              <a:t> </a:t>
            </a:r>
            <a:r>
              <a:rPr lang="en-US" sz="3600" dirty="0" err="1"/>
              <a:t>tulevaisuutta</a:t>
            </a:r>
            <a:endParaRPr lang="en-US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CD45C6-EA89-43BA-8482-33CF8F1E5D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9350" y="2717453"/>
            <a:ext cx="4343400" cy="33782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i-FI" sz="1800" dirty="0"/>
              <a:t>Rauman</a:t>
            </a:r>
            <a:r>
              <a:rPr lang="fi-FI" sz="1800" b="1" dirty="0"/>
              <a:t> PETÄJÄS 4 –laajennushanke </a:t>
            </a:r>
            <a:r>
              <a:rPr lang="fi-FI" sz="1800" dirty="0"/>
              <a:t>aloitettiin loppuvuodesta 2019. </a:t>
            </a:r>
          </a:p>
          <a:p>
            <a:pPr marL="0" indent="0" algn="ctr">
              <a:buNone/>
            </a:pPr>
            <a:br>
              <a:rPr lang="fi-FI" sz="1800" dirty="0"/>
            </a:br>
            <a:r>
              <a:rPr lang="fi-FI" sz="1800" dirty="0"/>
              <a:t>Hanke on viimeinen osa </a:t>
            </a:r>
            <a:r>
              <a:rPr lang="fi-FI" sz="1800" dirty="0" err="1"/>
              <a:t>Petäjäksen</a:t>
            </a:r>
            <a:r>
              <a:rPr lang="fi-FI" sz="1800" dirty="0"/>
              <a:t> laajennushankekokonaisuutta, </a:t>
            </a:r>
            <a:r>
              <a:rPr lang="fi-FI" dirty="0"/>
              <a:t>jolla Rauman Satama Oy luo edellytyksiä Raumalle suunnitellun suursahan tuotannon laivaamiseen. </a:t>
            </a:r>
          </a:p>
          <a:p>
            <a:pPr marL="0" indent="0" algn="ctr">
              <a:buNone/>
            </a:pPr>
            <a:br>
              <a:rPr lang="fi-FI" dirty="0"/>
            </a:br>
            <a:r>
              <a:rPr lang="fi-FI" dirty="0"/>
              <a:t>Tämän 18,5 miljoonan euron investoinnin myötä satama-alueelle tulee 6 hehtaaria uutta kenttäaluetta. </a:t>
            </a:r>
            <a:endParaRPr lang="fi-FI" sz="1800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2203D98-BFB5-49F1-ABD6-A811CC6DF211}"/>
              </a:ext>
            </a:extLst>
          </p:cNvPr>
          <p:cNvCxnSpPr>
            <a:cxnSpLocks/>
          </p:cNvCxnSpPr>
          <p:nvPr/>
        </p:nvCxnSpPr>
        <p:spPr>
          <a:xfrm>
            <a:off x="2670175" y="2054125"/>
            <a:ext cx="130175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955D9C11-1E1F-4C39-B83B-D8799EB4726A}"/>
              </a:ext>
            </a:extLst>
          </p:cNvPr>
          <p:cNvSpPr txBox="1"/>
          <p:nvPr/>
        </p:nvSpPr>
        <p:spPr>
          <a:xfrm>
            <a:off x="10700514" y="0"/>
            <a:ext cx="152958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err="1">
                <a:solidFill>
                  <a:schemeClr val="bg1">
                    <a:lumMod val="85000"/>
                  </a:schemeClr>
                </a:solidFill>
              </a:rPr>
              <a:t>Rauman</a:t>
            </a:r>
            <a:r>
              <a:rPr lang="en-US" sz="800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sz="800" dirty="0" err="1">
                <a:solidFill>
                  <a:schemeClr val="bg1">
                    <a:lumMod val="85000"/>
                  </a:schemeClr>
                </a:solidFill>
              </a:rPr>
              <a:t>Satama</a:t>
            </a:r>
            <a:r>
              <a:rPr lang="en-US" sz="800" dirty="0">
                <a:solidFill>
                  <a:schemeClr val="bg1">
                    <a:lumMod val="85000"/>
                  </a:schemeClr>
                </a:solidFill>
              </a:rPr>
              <a:t> Oy / Ari Ahlfors</a:t>
            </a:r>
          </a:p>
        </p:txBody>
      </p:sp>
    </p:spTree>
    <p:extLst>
      <p:ext uri="{BB962C8B-B14F-4D97-AF65-F5344CB8AC3E}">
        <p14:creationId xmlns:p14="http://schemas.microsoft.com/office/powerpoint/2010/main" val="16172199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216E38F-D2FE-4DD9-82EB-F404BB8DA63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689" t="10613" b="10613"/>
          <a:stretch/>
        </p:blipFill>
        <p:spPr>
          <a:xfrm>
            <a:off x="0" y="0"/>
            <a:ext cx="3457576" cy="6858000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1F2D797B-46A4-4581-B917-808502629A24}"/>
              </a:ext>
            </a:extLst>
          </p:cNvPr>
          <p:cNvGrpSpPr/>
          <p:nvPr/>
        </p:nvGrpSpPr>
        <p:grpSpPr>
          <a:xfrm>
            <a:off x="3876676" y="704850"/>
            <a:ext cx="7677150" cy="5448300"/>
            <a:chOff x="4238626" y="514350"/>
            <a:chExt cx="7677150" cy="5448300"/>
          </a:xfrm>
        </p:grpSpPr>
        <p:graphicFrame>
          <p:nvGraphicFramePr>
            <p:cNvPr id="10" name="Chart 9">
              <a:extLst>
                <a:ext uri="{FF2B5EF4-FFF2-40B4-BE49-F238E27FC236}">
                  <a16:creationId xmlns:a16="http://schemas.microsoft.com/office/drawing/2014/main" id="{93E49511-5DD9-4623-BFF7-C399F7191431}"/>
                </a:ext>
              </a:extLst>
            </p:cNvPr>
            <p:cNvGraphicFramePr/>
            <p:nvPr/>
          </p:nvGraphicFramePr>
          <p:xfrm>
            <a:off x="4238626" y="514350"/>
            <a:ext cx="7677150" cy="54483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14" name="Arrow: Right 13">
              <a:extLst>
                <a:ext uri="{FF2B5EF4-FFF2-40B4-BE49-F238E27FC236}">
                  <a16:creationId xmlns:a16="http://schemas.microsoft.com/office/drawing/2014/main" id="{BE6ED510-0727-46B1-BCC4-A37904A3315B}"/>
                </a:ext>
              </a:extLst>
            </p:cNvPr>
            <p:cNvSpPr/>
            <p:nvPr/>
          </p:nvSpPr>
          <p:spPr>
            <a:xfrm>
              <a:off x="4592915" y="1938343"/>
              <a:ext cx="1148393" cy="863064"/>
            </a:xfrm>
            <a:prstGeom prst="rightArrow">
              <a:avLst/>
            </a:prstGeom>
            <a:solidFill>
              <a:srgbClr val="B3B3B3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sp>
          <p:nvSpPr>
            <p:cNvPr id="28" name="Title 3">
              <a:extLst>
                <a:ext uri="{FF2B5EF4-FFF2-40B4-BE49-F238E27FC236}">
                  <a16:creationId xmlns:a16="http://schemas.microsoft.com/office/drawing/2014/main" id="{7DD40329-731D-422E-AC98-F630D6A17D2F}"/>
                </a:ext>
              </a:extLst>
            </p:cNvPr>
            <p:cNvSpPr txBox="1">
              <a:spLocks/>
            </p:cNvSpPr>
            <p:nvPr/>
          </p:nvSpPr>
          <p:spPr>
            <a:xfrm>
              <a:off x="5148809" y="1455248"/>
              <a:ext cx="3716900" cy="197375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buNone/>
                <a:defRPr sz="72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rPr>
                <a:t>1,7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rPr>
                <a:t>mrd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rPr>
                <a:t>. €</a:t>
              </a:r>
              <a:br>
                <a:rPr kumimoji="0" 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rPr>
              </a:b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rPr>
                <a:t>Satakunnan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rPr>
                <a:t>tavaratuonnin</a:t>
              </a:r>
              <a:b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rPr>
              </a:b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rPr>
                <a:t>arvo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rPr>
                <a:t> 2019</a:t>
              </a:r>
            </a:p>
          </p:txBody>
        </p:sp>
        <p:sp>
          <p:nvSpPr>
            <p:cNvPr id="33" name="Title 3">
              <a:extLst>
                <a:ext uri="{FF2B5EF4-FFF2-40B4-BE49-F238E27FC236}">
                  <a16:creationId xmlns:a16="http://schemas.microsoft.com/office/drawing/2014/main" id="{46C77E55-0943-441C-B331-69016AF6346D}"/>
                </a:ext>
              </a:extLst>
            </p:cNvPr>
            <p:cNvSpPr txBox="1">
              <a:spLocks/>
            </p:cNvSpPr>
            <p:nvPr/>
          </p:nvSpPr>
          <p:spPr>
            <a:xfrm>
              <a:off x="6803491" y="3004339"/>
              <a:ext cx="3611897" cy="197375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buNone/>
                <a:defRPr sz="72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rPr>
                <a:t>3,9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rPr>
                <a:t>mrd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rPr>
                <a:t>. € </a:t>
              </a:r>
              <a:br>
                <a:rPr kumimoji="0" 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rPr>
              </a:b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rPr>
                <a:t>Satakunnan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rPr>
                <a:t>tavaraviennin</a:t>
              </a:r>
              <a:b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rPr>
              </a:b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rPr>
                <a:t>arvo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rPr>
                <a:t> 2019</a:t>
              </a:r>
            </a:p>
          </p:txBody>
        </p:sp>
        <p:sp>
          <p:nvSpPr>
            <p:cNvPr id="39" name="Arrow: Right 38">
              <a:extLst>
                <a:ext uri="{FF2B5EF4-FFF2-40B4-BE49-F238E27FC236}">
                  <a16:creationId xmlns:a16="http://schemas.microsoft.com/office/drawing/2014/main" id="{75107A0F-D520-4B87-B9F6-49FDF25670CF}"/>
                </a:ext>
              </a:extLst>
            </p:cNvPr>
            <p:cNvSpPr/>
            <p:nvPr/>
          </p:nvSpPr>
          <p:spPr>
            <a:xfrm>
              <a:off x="10137212" y="3429000"/>
              <a:ext cx="1148393" cy="863064"/>
            </a:xfrm>
            <a:prstGeom prst="rightArrow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</p:grpSp>
      <p:sp>
        <p:nvSpPr>
          <p:cNvPr id="15" name="Title 1">
            <a:extLst>
              <a:ext uri="{FF2B5EF4-FFF2-40B4-BE49-F238E27FC236}">
                <a16:creationId xmlns:a16="http://schemas.microsoft.com/office/drawing/2014/main" id="{F5C3B7FB-FECE-473D-8E86-410CA20F611D}"/>
              </a:ext>
            </a:extLst>
          </p:cNvPr>
          <p:cNvSpPr txBox="1">
            <a:spLocks/>
          </p:cNvSpPr>
          <p:nvPr/>
        </p:nvSpPr>
        <p:spPr>
          <a:xfrm>
            <a:off x="237371" y="2204494"/>
            <a:ext cx="2582029" cy="2491331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j-ea"/>
                <a:cs typeface="+mj-cs"/>
              </a:rPr>
              <a:t>Vienti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j-ea"/>
                <a:cs typeface="+mj-cs"/>
              </a:rPr>
              <a:t> ja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j-ea"/>
                <a:cs typeface="+mj-cs"/>
              </a:rPr>
              <a:t>tuonti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/>
              <a:ea typeface="+mj-ea"/>
              <a:cs typeface="+mj-cs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A495E5A-F353-42B9-9A18-1BF65AC8C148}"/>
              </a:ext>
            </a:extLst>
          </p:cNvPr>
          <p:cNvCxnSpPr>
            <a:cxnSpLocks/>
          </p:cNvCxnSpPr>
          <p:nvPr/>
        </p:nvCxnSpPr>
        <p:spPr>
          <a:xfrm>
            <a:off x="877510" y="4639853"/>
            <a:ext cx="130175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36957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id="{DDFBA6ED-4B33-4DC1-AA13-99984D49759E}"/>
              </a:ext>
            </a:extLst>
          </p:cNvPr>
          <p:cNvSpPr/>
          <p:nvPr/>
        </p:nvSpPr>
        <p:spPr>
          <a:xfrm>
            <a:off x="583019" y="1951547"/>
            <a:ext cx="2880000" cy="2880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09E87062-1F33-4948-8796-4F0B3CD8118A}"/>
              </a:ext>
            </a:extLst>
          </p:cNvPr>
          <p:cNvSpPr/>
          <p:nvPr/>
        </p:nvSpPr>
        <p:spPr>
          <a:xfrm>
            <a:off x="1965258" y="3698880"/>
            <a:ext cx="2880000" cy="2880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B7FF299F-1A0F-4023-BC3F-859554FD2968}"/>
              </a:ext>
            </a:extLst>
          </p:cNvPr>
          <p:cNvSpPr/>
          <p:nvPr/>
        </p:nvSpPr>
        <p:spPr>
          <a:xfrm>
            <a:off x="4349194" y="1951547"/>
            <a:ext cx="2880000" cy="2880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24" name="Title 3">
            <a:extLst>
              <a:ext uri="{FF2B5EF4-FFF2-40B4-BE49-F238E27FC236}">
                <a16:creationId xmlns:a16="http://schemas.microsoft.com/office/drawing/2014/main" id="{AA8156D7-6253-49CF-A593-C8923766FD96}"/>
              </a:ext>
            </a:extLst>
          </p:cNvPr>
          <p:cNvSpPr txBox="1">
            <a:spLocks/>
          </p:cNvSpPr>
          <p:nvPr/>
        </p:nvSpPr>
        <p:spPr>
          <a:xfrm>
            <a:off x="2118834" y="3845939"/>
            <a:ext cx="2566678" cy="24659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7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j-ea"/>
                <a:cs typeface="+mj-cs"/>
              </a:rPr>
              <a:t>4%</a:t>
            </a:r>
            <a:b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j-ea"/>
                <a:cs typeface="+mj-cs"/>
              </a:rPr>
            </a:b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j-ea"/>
                <a:cs typeface="+mj-cs"/>
              </a:rPr>
              <a:t>Satakunnan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j-ea"/>
                <a:cs typeface="+mj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j-ea"/>
                <a:cs typeface="+mj-cs"/>
              </a:rPr>
              <a:t>väestön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j-ea"/>
                <a:cs typeface="+mj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j-ea"/>
                <a:cs typeface="+mj-cs"/>
              </a:rPr>
              <a:t>osuus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j-ea"/>
                <a:cs typeface="+mj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j-ea"/>
                <a:cs typeface="+mj-cs"/>
              </a:rPr>
              <a:t>koko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j-ea"/>
                <a:cs typeface="+mj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j-ea"/>
                <a:cs typeface="+mj-cs"/>
              </a:rPr>
              <a:t>Suomen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j-ea"/>
                <a:cs typeface="+mj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j-ea"/>
                <a:cs typeface="+mj-cs"/>
              </a:rPr>
              <a:t>väestöstä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j-ea"/>
                <a:cs typeface="+mj-cs"/>
              </a:rPr>
              <a:t>➝ vienti on  1,5-kertainen väkilukuun suhteutettuna</a:t>
            </a:r>
          </a:p>
        </p:txBody>
      </p:sp>
      <p:sp>
        <p:nvSpPr>
          <p:cNvPr id="17" name="Title 3">
            <a:extLst>
              <a:ext uri="{FF2B5EF4-FFF2-40B4-BE49-F238E27FC236}">
                <a16:creationId xmlns:a16="http://schemas.microsoft.com/office/drawing/2014/main" id="{7ABE65BD-BF44-48CF-868D-C0F1DE54C9FC}"/>
              </a:ext>
            </a:extLst>
          </p:cNvPr>
          <p:cNvSpPr txBox="1">
            <a:spLocks/>
          </p:cNvSpPr>
          <p:nvPr/>
        </p:nvSpPr>
        <p:spPr>
          <a:xfrm>
            <a:off x="797441" y="2491778"/>
            <a:ext cx="2451155" cy="18450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7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j-ea"/>
                <a:cs typeface="+mj-cs"/>
              </a:rPr>
              <a:t>6%</a:t>
            </a:r>
            <a:b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j-ea"/>
                <a:cs typeface="+mj-cs"/>
              </a:rPr>
            </a:b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j-ea"/>
                <a:cs typeface="+mj-cs"/>
              </a:rPr>
              <a:t>Satakunnan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j-ea"/>
                <a:cs typeface="+mj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j-ea"/>
                <a:cs typeface="+mj-cs"/>
              </a:rPr>
              <a:t>tavaraviennin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j-ea"/>
                <a:cs typeface="+mj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j-ea"/>
                <a:cs typeface="+mj-cs"/>
              </a:rPr>
              <a:t>arvo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j-ea"/>
                <a:cs typeface="+mj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j-ea"/>
                <a:cs typeface="+mj-cs"/>
              </a:rPr>
              <a:t>koko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j-ea"/>
                <a:cs typeface="+mj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j-ea"/>
                <a:cs typeface="+mj-cs"/>
              </a:rPr>
              <a:t>Suomen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j-ea"/>
                <a:cs typeface="+mj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j-ea"/>
                <a:cs typeface="+mj-cs"/>
              </a:rPr>
              <a:t>tavaraviennistä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/>
              <a:ea typeface="+mj-ea"/>
              <a:cs typeface="+mj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B2EB27E-3162-4BB5-980D-7241950410D5}"/>
              </a:ext>
            </a:extLst>
          </p:cNvPr>
          <p:cNvGrpSpPr/>
          <p:nvPr/>
        </p:nvGrpSpPr>
        <p:grpSpPr>
          <a:xfrm>
            <a:off x="7229193" y="951461"/>
            <a:ext cx="5313069" cy="4955078"/>
            <a:chOff x="5274944" y="587110"/>
            <a:chExt cx="5911850" cy="5418667"/>
          </a:xfrm>
        </p:grpSpPr>
        <p:graphicFrame>
          <p:nvGraphicFramePr>
            <p:cNvPr id="26" name="Chart 25">
              <a:extLst>
                <a:ext uri="{FF2B5EF4-FFF2-40B4-BE49-F238E27FC236}">
                  <a16:creationId xmlns:a16="http://schemas.microsoft.com/office/drawing/2014/main" id="{877D820B-2734-44B3-A47D-074093F8E35B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191556855"/>
                </p:ext>
              </p:extLst>
            </p:nvPr>
          </p:nvGraphicFramePr>
          <p:xfrm>
            <a:off x="5274944" y="587110"/>
            <a:ext cx="5911850" cy="541866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E82FA79-1B1E-4592-A6C2-354C8BA64B0A}"/>
                </a:ext>
              </a:extLst>
            </p:cNvPr>
            <p:cNvSpPr txBox="1"/>
            <p:nvPr/>
          </p:nvSpPr>
          <p:spPr>
            <a:xfrm>
              <a:off x="7106918" y="2791586"/>
              <a:ext cx="2247900" cy="10097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Garamond" panose="02020404030301010803"/>
                  <a:ea typeface="+mn-ea"/>
                  <a:cs typeface="+mn-cs"/>
                </a:rPr>
                <a:t>Toimialojen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Garamond" panose="02020404030301010803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Garamond" panose="02020404030301010803"/>
                  <a:ea typeface="+mn-ea"/>
                  <a:cs typeface="+mn-cs"/>
                </a:rPr>
                <a:t>osuudet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Garamond" panose="02020404030301010803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Garamond" panose="02020404030301010803"/>
                  <a:ea typeface="+mn-ea"/>
                  <a:cs typeface="+mn-cs"/>
                </a:rPr>
                <a:t>Satakunnan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Garamond" panose="02020404030301010803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Garamond" panose="02020404030301010803"/>
                  <a:ea typeface="+mn-ea"/>
                  <a:cs typeface="+mn-cs"/>
                </a:rPr>
                <a:t>viennistä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</p:grpSp>
      <p:sp>
        <p:nvSpPr>
          <p:cNvPr id="27" name="Title 1">
            <a:extLst>
              <a:ext uri="{FF2B5EF4-FFF2-40B4-BE49-F238E27FC236}">
                <a16:creationId xmlns:a16="http://schemas.microsoft.com/office/drawing/2014/main" id="{EDAD2254-A73C-4D3D-BEFB-8D9B74F1F2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299" y="275038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 err="1"/>
              <a:t>Satakunnan</a:t>
            </a:r>
            <a:r>
              <a:rPr lang="en-US" dirty="0"/>
              <a:t> </a:t>
            </a:r>
            <a:r>
              <a:rPr lang="en-US" dirty="0" err="1"/>
              <a:t>viennin</a:t>
            </a:r>
            <a:r>
              <a:rPr lang="en-US" dirty="0"/>
              <a:t> </a:t>
            </a:r>
            <a:r>
              <a:rPr lang="en-US" dirty="0" err="1"/>
              <a:t>vahva</a:t>
            </a:r>
            <a:r>
              <a:rPr lang="en-US" dirty="0"/>
              <a:t> </a:t>
            </a:r>
            <a:r>
              <a:rPr lang="en-US" dirty="0" err="1"/>
              <a:t>vire</a:t>
            </a:r>
            <a:endParaRPr lang="en-US" dirty="0"/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E9FCC98A-0B6F-43DB-9B82-6761BA263CF1}"/>
              </a:ext>
            </a:extLst>
          </p:cNvPr>
          <p:cNvSpPr txBox="1">
            <a:spLocks/>
          </p:cNvSpPr>
          <p:nvPr/>
        </p:nvSpPr>
        <p:spPr>
          <a:xfrm>
            <a:off x="4563616" y="2491778"/>
            <a:ext cx="2451155" cy="16826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7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j-ea"/>
                <a:cs typeface="+mj-cs"/>
              </a:rPr>
              <a:t>5.</a:t>
            </a:r>
            <a:b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j-ea"/>
                <a:cs typeface="+mj-cs"/>
              </a:rPr>
            </a:b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j-ea"/>
                <a:cs typeface="+mj-cs"/>
              </a:rPr>
              <a:t>suurin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j-ea"/>
                <a:cs typeface="+mj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j-ea"/>
                <a:cs typeface="+mj-cs"/>
              </a:rPr>
              <a:t>vientimaakunta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j-ea"/>
                <a:cs typeface="+mj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j-ea"/>
                <a:cs typeface="+mj-cs"/>
              </a:rPr>
              <a:t>Suomessa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/>
              <a:ea typeface="+mj-ea"/>
              <a:cs typeface="+mj-cs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622132B-CC28-49CC-A843-56FCF6621A9C}"/>
              </a:ext>
            </a:extLst>
          </p:cNvPr>
          <p:cNvCxnSpPr>
            <a:cxnSpLocks/>
          </p:cNvCxnSpPr>
          <p:nvPr/>
        </p:nvCxnSpPr>
        <p:spPr>
          <a:xfrm>
            <a:off x="625832" y="1462532"/>
            <a:ext cx="130175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189ECC7D-691E-4B74-93F6-36320EAA3056}"/>
              </a:ext>
            </a:extLst>
          </p:cNvPr>
          <p:cNvSpPr txBox="1"/>
          <p:nvPr/>
        </p:nvSpPr>
        <p:spPr>
          <a:xfrm>
            <a:off x="11281144" y="30219"/>
            <a:ext cx="97110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62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2019</a:t>
            </a:r>
          </a:p>
        </p:txBody>
      </p:sp>
    </p:spTree>
    <p:extLst>
      <p:ext uri="{BB962C8B-B14F-4D97-AF65-F5344CB8AC3E}">
        <p14:creationId xmlns:p14="http://schemas.microsoft.com/office/powerpoint/2010/main" val="26395917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>
            <a:extLst>
              <a:ext uri="{FF2B5EF4-FFF2-40B4-BE49-F238E27FC236}">
                <a16:creationId xmlns:a16="http://schemas.microsoft.com/office/drawing/2014/main" id="{B9C39352-EE08-4A6B-AAE5-189276B6D930}"/>
              </a:ext>
            </a:extLst>
          </p:cNvPr>
          <p:cNvGrpSpPr/>
          <p:nvPr/>
        </p:nvGrpSpPr>
        <p:grpSpPr>
          <a:xfrm>
            <a:off x="6904191" y="1792464"/>
            <a:ext cx="4761498" cy="3439611"/>
            <a:chOff x="7078572" y="1328104"/>
            <a:chExt cx="4761498" cy="3439611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F3F500C-4D5B-49EC-BA72-230C17EFE9F7}"/>
                </a:ext>
              </a:extLst>
            </p:cNvPr>
            <p:cNvSpPr txBox="1"/>
            <p:nvPr/>
          </p:nvSpPr>
          <p:spPr>
            <a:xfrm>
              <a:off x="7644056" y="1328104"/>
              <a:ext cx="4196014" cy="34163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i-FI" b="1" dirty="0"/>
                <a:t>Satamat</a:t>
              </a:r>
            </a:p>
            <a:p>
              <a:pPr lvl="1"/>
              <a:r>
                <a:rPr lang="fi-FI" dirty="0"/>
                <a:t>Porin satama</a:t>
              </a:r>
            </a:p>
            <a:p>
              <a:pPr lvl="1"/>
              <a:r>
                <a:rPr lang="fi-FI" dirty="0"/>
                <a:t>	Jatkuvan kasvun satama</a:t>
              </a:r>
            </a:p>
            <a:p>
              <a:pPr lvl="1"/>
              <a:r>
                <a:rPr lang="fi-FI" dirty="0"/>
                <a:t>	Vastaukset tulevaisuuden tarpeisiin</a:t>
              </a:r>
            </a:p>
            <a:p>
              <a:pPr lvl="1"/>
              <a:r>
                <a:rPr lang="fi-FI" dirty="0"/>
                <a:t>Rauman satama</a:t>
              </a:r>
            </a:p>
            <a:p>
              <a:pPr lvl="1"/>
              <a:r>
                <a:rPr lang="fi-FI" dirty="0"/>
                <a:t>	Merkitys Suomen tavaraliikenteelle</a:t>
              </a:r>
            </a:p>
            <a:p>
              <a:pPr lvl="1"/>
              <a:r>
                <a:rPr lang="fi-FI" dirty="0"/>
                <a:t>	Investoimalla kohti tulevaisuutta</a:t>
              </a:r>
            </a:p>
            <a:p>
              <a:pPr lvl="1"/>
              <a:endParaRPr lang="fi-FI" dirty="0"/>
            </a:p>
            <a:p>
              <a:pPr lvl="1"/>
              <a:endParaRPr lang="fi-FI" dirty="0"/>
            </a:p>
            <a:p>
              <a:pPr lvl="1"/>
              <a:endParaRPr lang="fi-FI" dirty="0"/>
            </a:p>
            <a:p>
              <a:r>
                <a:rPr lang="fi-FI" b="1" dirty="0"/>
                <a:t>Vienti ja tuonti</a:t>
              </a:r>
            </a:p>
            <a:p>
              <a:pPr lvl="1"/>
              <a:r>
                <a:rPr lang="fi-FI" dirty="0"/>
                <a:t>Satakunnan viennin vahva vire</a:t>
              </a: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E5EA4D24-5C1C-4FC8-8B7C-80237AD4100E}"/>
                </a:ext>
              </a:extLst>
            </p:cNvPr>
            <p:cNvGrpSpPr/>
            <p:nvPr/>
          </p:nvGrpSpPr>
          <p:grpSpPr>
            <a:xfrm>
              <a:off x="7078572" y="1426521"/>
              <a:ext cx="565484" cy="1850079"/>
              <a:chOff x="7089205" y="1682437"/>
              <a:chExt cx="565484" cy="1850079"/>
            </a:xfrm>
          </p:grpSpPr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C76F9BEA-CC69-4D84-8306-AD28A23A8EF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54689" y="1682437"/>
                <a:ext cx="0" cy="1850079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6D48EE07-E453-4A62-A72D-F1093C051DC3}"/>
                  </a:ext>
                </a:extLst>
              </p:cNvPr>
              <p:cNvSpPr txBox="1"/>
              <p:nvPr/>
            </p:nvSpPr>
            <p:spPr>
              <a:xfrm>
                <a:off x="7089205" y="2222755"/>
                <a:ext cx="449162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 dirty="0"/>
                  <a:t>4</a:t>
                </a:r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0D7F95E8-5866-4DF6-8899-B430D3C31D10}"/>
                </a:ext>
              </a:extLst>
            </p:cNvPr>
            <p:cNvGrpSpPr/>
            <p:nvPr/>
          </p:nvGrpSpPr>
          <p:grpSpPr>
            <a:xfrm>
              <a:off x="7078572" y="3998274"/>
              <a:ext cx="567979" cy="769441"/>
              <a:chOff x="7089205" y="2685518"/>
              <a:chExt cx="567979" cy="769441"/>
            </a:xfrm>
          </p:grpSpPr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D0EACC45-6952-48CF-B21C-6829D55BC9A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57184" y="2811661"/>
                <a:ext cx="0" cy="517157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4868BCEF-B5B3-4085-9380-C8FBF60B2DA9}"/>
                  </a:ext>
                </a:extLst>
              </p:cNvPr>
              <p:cNvSpPr txBox="1"/>
              <p:nvPr/>
            </p:nvSpPr>
            <p:spPr>
              <a:xfrm>
                <a:off x="7089205" y="2685518"/>
                <a:ext cx="449162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dirty="0"/>
                  <a:t>5</a:t>
                </a:r>
              </a:p>
            </p:txBody>
          </p:sp>
        </p:grp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489CA80D-288B-49A6-A28C-74D00E06BFDB}"/>
              </a:ext>
            </a:extLst>
          </p:cNvPr>
          <p:cNvSpPr/>
          <p:nvPr/>
        </p:nvSpPr>
        <p:spPr>
          <a:xfrm>
            <a:off x="-14305" y="0"/>
            <a:ext cx="936943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2BE2E2C-EE68-46EF-919A-40815929A173}"/>
              </a:ext>
            </a:extLst>
          </p:cNvPr>
          <p:cNvGrpSpPr/>
          <p:nvPr/>
        </p:nvGrpSpPr>
        <p:grpSpPr>
          <a:xfrm>
            <a:off x="1219468" y="1625925"/>
            <a:ext cx="5387893" cy="3606150"/>
            <a:chOff x="1648601" y="1138274"/>
            <a:chExt cx="5387893" cy="3606150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A6502FBF-79C3-4B4C-9EB6-9ED287B8D6A7}"/>
                </a:ext>
              </a:extLst>
            </p:cNvPr>
            <p:cNvSpPr txBox="1"/>
            <p:nvPr/>
          </p:nvSpPr>
          <p:spPr>
            <a:xfrm>
              <a:off x="2245887" y="1328104"/>
              <a:ext cx="4790607" cy="34163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i-FI" b="1" dirty="0"/>
                <a:t>Liikenneyhteydet</a:t>
              </a:r>
              <a:endParaRPr lang="fi-FI" dirty="0"/>
            </a:p>
            <a:p>
              <a:endParaRPr lang="fi-FI" dirty="0"/>
            </a:p>
            <a:p>
              <a:endParaRPr lang="fi-FI" dirty="0"/>
            </a:p>
            <a:p>
              <a:endParaRPr lang="fi-FI" dirty="0"/>
            </a:p>
            <a:p>
              <a:r>
                <a:rPr lang="fi-FI" b="1" dirty="0"/>
                <a:t>Porin lentoasema</a:t>
              </a:r>
            </a:p>
            <a:p>
              <a:endParaRPr lang="fi-FI" dirty="0"/>
            </a:p>
            <a:p>
              <a:endParaRPr lang="fi-FI" dirty="0"/>
            </a:p>
            <a:p>
              <a:endParaRPr lang="fi-FI" dirty="0"/>
            </a:p>
            <a:p>
              <a:r>
                <a:rPr lang="fi-FI" b="1" dirty="0"/>
                <a:t>Kohti tulevaisuuden raide- ja maantieverkostoa</a:t>
              </a:r>
            </a:p>
            <a:p>
              <a:pPr lvl="1"/>
              <a:r>
                <a:rPr lang="fi-FI" dirty="0"/>
                <a:t>Digirata</a:t>
              </a:r>
            </a:p>
            <a:p>
              <a:pPr lvl="1"/>
              <a:r>
                <a:rPr lang="fi-FI" dirty="0"/>
                <a:t>Pori-Rauma -yhteysväli</a:t>
              </a:r>
            </a:p>
            <a:p>
              <a:pPr lvl="1"/>
              <a:r>
                <a:rPr lang="fi-FI" dirty="0"/>
                <a:t>Pori-Mäntyluoto-Tahkoluoto</a:t>
              </a: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22578D-A6B9-46C0-A771-DD1C599DBBF6}"/>
                </a:ext>
              </a:extLst>
            </p:cNvPr>
            <p:cNvGrpSpPr/>
            <p:nvPr/>
          </p:nvGrpSpPr>
          <p:grpSpPr>
            <a:xfrm>
              <a:off x="1648906" y="2223279"/>
              <a:ext cx="565484" cy="769441"/>
              <a:chOff x="1691036" y="2782416"/>
              <a:chExt cx="565484" cy="769441"/>
            </a:xfrm>
          </p:grpSpPr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9134428D-D2E3-4EB6-A774-62260939193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56520" y="3049378"/>
                <a:ext cx="0" cy="235519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C4C8311-A47A-4901-BA0B-AD28B5442BEF}"/>
                  </a:ext>
                </a:extLst>
              </p:cNvPr>
              <p:cNvSpPr txBox="1"/>
              <p:nvPr/>
            </p:nvSpPr>
            <p:spPr>
              <a:xfrm>
                <a:off x="1691036" y="2782416"/>
                <a:ext cx="449162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 dirty="0"/>
                  <a:t>2</a:t>
                </a: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7776B042-8BA1-4BB1-B511-536E4E4D4BAD}"/>
                </a:ext>
              </a:extLst>
            </p:cNvPr>
            <p:cNvGrpSpPr/>
            <p:nvPr/>
          </p:nvGrpSpPr>
          <p:grpSpPr>
            <a:xfrm>
              <a:off x="1666640" y="3609546"/>
              <a:ext cx="547445" cy="1010256"/>
              <a:chOff x="1709075" y="3911607"/>
              <a:chExt cx="547445" cy="1010256"/>
            </a:xfrm>
          </p:grpSpPr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AECEAEF-4050-4320-BD5E-040E97C6B26F}"/>
                  </a:ext>
                </a:extLst>
              </p:cNvPr>
              <p:cNvSpPr txBox="1"/>
              <p:nvPr/>
            </p:nvSpPr>
            <p:spPr>
              <a:xfrm>
                <a:off x="1709075" y="4032014"/>
                <a:ext cx="413083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dirty="0"/>
                  <a:t>3</a:t>
                </a:r>
              </a:p>
            </p:txBody>
          </p: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0054AD4A-DFC9-4639-B255-1B525747F3E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56520" y="3911607"/>
                <a:ext cx="0" cy="1010256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BBBB7F23-287A-4FA3-A0FB-64DD84115219}"/>
                </a:ext>
              </a:extLst>
            </p:cNvPr>
            <p:cNvGrpSpPr/>
            <p:nvPr/>
          </p:nvGrpSpPr>
          <p:grpSpPr>
            <a:xfrm>
              <a:off x="1648601" y="1138274"/>
              <a:ext cx="565484" cy="769441"/>
              <a:chOff x="1691036" y="2782416"/>
              <a:chExt cx="565484" cy="769441"/>
            </a:xfrm>
          </p:grpSpPr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8494EE59-6751-4876-A382-B0C3D641E4B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56520" y="3049378"/>
                <a:ext cx="0" cy="235519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6D07FDC0-FA3B-46A6-A49E-BEC5FF87794C}"/>
                  </a:ext>
                </a:extLst>
              </p:cNvPr>
              <p:cNvSpPr txBox="1"/>
              <p:nvPr/>
            </p:nvSpPr>
            <p:spPr>
              <a:xfrm>
                <a:off x="1691036" y="2782416"/>
                <a:ext cx="449162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 dirty="0"/>
                  <a:t>1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541505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79EC6A7-6979-4C53-A07F-42F5E9931E69}"/>
              </a:ext>
            </a:extLst>
          </p:cNvPr>
          <p:cNvSpPr/>
          <p:nvPr/>
        </p:nvSpPr>
        <p:spPr>
          <a:xfrm>
            <a:off x="722629" y="3145724"/>
            <a:ext cx="6116320" cy="329475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C4E972-908C-44EA-B1DC-63ECE58DED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446" y="365916"/>
            <a:ext cx="10515600" cy="1325563"/>
          </a:xfrm>
        </p:spPr>
        <p:txBody>
          <a:bodyPr>
            <a:normAutofit/>
          </a:bodyPr>
          <a:lstStyle/>
          <a:p>
            <a:r>
              <a:rPr lang="en-US" sz="6000" dirty="0" err="1"/>
              <a:t>Liikenneyhteydet</a:t>
            </a:r>
            <a:endParaRPr lang="en-US" sz="6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447545-03B7-4918-A9CE-92B291237D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2629" y="2171699"/>
            <a:ext cx="4586056" cy="40052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 err="1"/>
              <a:t>Satakunnasta</a:t>
            </a:r>
            <a:r>
              <a:rPr lang="en-US" sz="1800" dirty="0"/>
              <a:t> on </a:t>
            </a:r>
            <a:r>
              <a:rPr lang="en-US" sz="1800" dirty="0" err="1"/>
              <a:t>loistavat</a:t>
            </a:r>
            <a:r>
              <a:rPr lang="en-US" sz="1800" dirty="0"/>
              <a:t> </a:t>
            </a:r>
            <a:r>
              <a:rPr lang="en-US" sz="1800" dirty="0" err="1"/>
              <a:t>liikenneyhteydet</a:t>
            </a:r>
            <a:r>
              <a:rPr lang="en-US" sz="1800" dirty="0"/>
              <a:t> </a:t>
            </a:r>
            <a:r>
              <a:rPr lang="en-US" sz="1800" dirty="0" err="1"/>
              <a:t>sekä</a:t>
            </a:r>
            <a:r>
              <a:rPr lang="en-US" sz="1800" dirty="0"/>
              <a:t> </a:t>
            </a:r>
            <a:r>
              <a:rPr lang="en-US" sz="1800" dirty="0" err="1"/>
              <a:t>ulkomaille</a:t>
            </a:r>
            <a:r>
              <a:rPr lang="en-US" sz="1800" dirty="0"/>
              <a:t> </a:t>
            </a:r>
            <a:r>
              <a:rPr lang="en-US" sz="1800" dirty="0" err="1"/>
              <a:t>että</a:t>
            </a:r>
            <a:r>
              <a:rPr lang="en-US" sz="1800" dirty="0"/>
              <a:t> </a:t>
            </a:r>
            <a:r>
              <a:rPr lang="en-US" sz="1800" dirty="0" err="1"/>
              <a:t>muualle</a:t>
            </a:r>
            <a:r>
              <a:rPr lang="en-US" sz="1800" dirty="0"/>
              <a:t> </a:t>
            </a:r>
            <a:r>
              <a:rPr lang="en-US" sz="1800" dirty="0" err="1"/>
              <a:t>Suomeen</a:t>
            </a:r>
            <a:r>
              <a:rPr lang="en-US" sz="1800" dirty="0"/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1334FB-9357-4977-AEEB-3DE10C944A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336" b="2791"/>
          <a:stretch/>
        </p:blipFill>
        <p:spPr>
          <a:xfrm>
            <a:off x="6635989" y="278651"/>
            <a:ext cx="4849565" cy="6300697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B94A088A-7517-49AC-BAA1-9ED59D833F61}"/>
              </a:ext>
            </a:extLst>
          </p:cNvPr>
          <p:cNvGrpSpPr/>
          <p:nvPr/>
        </p:nvGrpSpPr>
        <p:grpSpPr>
          <a:xfrm>
            <a:off x="1034143" y="3474183"/>
            <a:ext cx="5668440" cy="2637832"/>
            <a:chOff x="811947" y="3452322"/>
            <a:chExt cx="5914627" cy="2637832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22EC58C4-0501-4E4A-A325-CE647A7F22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709" t="31666" b="19861"/>
            <a:stretch/>
          </p:blipFill>
          <p:spPr>
            <a:xfrm>
              <a:off x="1325286" y="3971078"/>
              <a:ext cx="792637" cy="822022"/>
            </a:xfrm>
            <a:prstGeom prst="ellipse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60E58EEE-2651-49B5-885F-E85B68777B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709" t="31666" b="19861"/>
            <a:stretch/>
          </p:blipFill>
          <p:spPr>
            <a:xfrm>
              <a:off x="811947" y="3452322"/>
              <a:ext cx="792637" cy="822022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1823C8A-6CBA-4740-905E-CD1142888F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844" t="32083" r="32109" b="18195"/>
            <a:stretch/>
          </p:blipFill>
          <p:spPr>
            <a:xfrm>
              <a:off x="885084" y="5242977"/>
              <a:ext cx="971274" cy="822022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73025CED-5DD3-4ACC-A855-0EE5807978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49" t="31945" r="71641" b="20417"/>
            <a:stretch/>
          </p:blipFill>
          <p:spPr>
            <a:xfrm>
              <a:off x="3999946" y="3569574"/>
              <a:ext cx="736529" cy="822023"/>
            </a:xfrm>
            <a:prstGeom prst="rect">
              <a:avLst/>
            </a:prstGeom>
          </p:spPr>
        </p:pic>
        <p:sp>
          <p:nvSpPr>
            <p:cNvPr id="23" name="Content Placeholder 2">
              <a:extLst>
                <a:ext uri="{FF2B5EF4-FFF2-40B4-BE49-F238E27FC236}">
                  <a16:creationId xmlns:a16="http://schemas.microsoft.com/office/drawing/2014/main" id="{206B9A32-949A-4726-A78F-A24D9C58D2BA}"/>
                </a:ext>
              </a:extLst>
            </p:cNvPr>
            <p:cNvSpPr txBox="1">
              <a:spLocks/>
            </p:cNvSpPr>
            <p:nvPr/>
          </p:nvSpPr>
          <p:spPr>
            <a:xfrm>
              <a:off x="1856358" y="3496045"/>
              <a:ext cx="4870216" cy="259410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aramond" panose="02020404030301010803"/>
                  <a:ea typeface="+mn-ea"/>
                  <a:cs typeface="+mn-cs"/>
                </a:rPr>
                <a:t>2 SATAMAA		  RAUTATIET</a:t>
              </a:r>
            </a:p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aramond" panose="02020404030301010803"/>
                  <a:ea typeface="+mn-ea"/>
                  <a:cs typeface="+mn-cs"/>
                </a:rPr>
                <a:t>LENTOKENTTÄ		   VALTATIET</a:t>
              </a:r>
            </a:p>
          </p:txBody>
        </p: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96E429BF-8C19-4D91-8025-EE7AFB849A35}"/>
                </a:ext>
              </a:extLst>
            </p:cNvPr>
            <p:cNvGrpSpPr/>
            <p:nvPr/>
          </p:nvGrpSpPr>
          <p:grpSpPr>
            <a:xfrm>
              <a:off x="3977229" y="5028312"/>
              <a:ext cx="817261" cy="1036687"/>
              <a:chOff x="3897270" y="5115151"/>
              <a:chExt cx="817261" cy="1036687"/>
            </a:xfrm>
          </p:grpSpPr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C5092793-A6A7-4B05-B122-033C521DB152}"/>
                  </a:ext>
                </a:extLst>
              </p:cNvPr>
              <p:cNvSpPr/>
              <p:nvPr/>
            </p:nvSpPr>
            <p:spPr>
              <a:xfrm>
                <a:off x="4345489" y="5881838"/>
                <a:ext cx="271475" cy="27000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none" lIns="36000" tIns="36000" rIns="36000" bIns="3600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aramond" panose="02020404030301010803"/>
                    <a:ea typeface="+mn-ea"/>
                    <a:cs typeface="+mn-cs"/>
                  </a:rPr>
                  <a:t>23</a:t>
                </a:r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FC9B26AC-39F5-47D4-A009-CC56BE569FD7}"/>
                  </a:ext>
                </a:extLst>
              </p:cNvPr>
              <p:cNvSpPr/>
              <p:nvPr/>
            </p:nvSpPr>
            <p:spPr>
              <a:xfrm>
                <a:off x="3897270" y="5115151"/>
                <a:ext cx="271475" cy="27000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none" lIns="36000" tIns="36000" rIns="36000" bIns="3600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aramond" panose="02020404030301010803"/>
                    <a:ea typeface="+mn-ea"/>
                    <a:cs typeface="+mn-cs"/>
                  </a:rPr>
                  <a:t>2</a:t>
                </a:r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D9D55D61-6DBD-4EAC-89E3-01B7ADCB0497}"/>
                  </a:ext>
                </a:extLst>
              </p:cNvPr>
              <p:cNvSpPr/>
              <p:nvPr/>
            </p:nvSpPr>
            <p:spPr>
              <a:xfrm>
                <a:off x="4074016" y="5522307"/>
                <a:ext cx="271475" cy="27000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none" lIns="36000" tIns="36000" rIns="36000" bIns="3600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aramond" panose="02020404030301010803"/>
                    <a:ea typeface="+mn-ea"/>
                    <a:cs typeface="+mn-cs"/>
                  </a:rPr>
                  <a:t>11</a:t>
                </a:r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64F7A936-104B-4325-A7D4-0B3870DFD748}"/>
                  </a:ext>
                </a:extLst>
              </p:cNvPr>
              <p:cNvSpPr/>
              <p:nvPr/>
            </p:nvSpPr>
            <p:spPr>
              <a:xfrm>
                <a:off x="4443056" y="5550154"/>
                <a:ext cx="271475" cy="27000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none" lIns="36000" tIns="36000" rIns="36000" bIns="3600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aramond" panose="02020404030301010803"/>
                    <a:ea typeface="+mn-ea"/>
                    <a:cs typeface="+mn-cs"/>
                  </a:rPr>
                  <a:t>12</a:t>
                </a:r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EAB72F31-58B1-4079-84F6-A10696512013}"/>
                  </a:ext>
                </a:extLst>
              </p:cNvPr>
              <p:cNvSpPr/>
              <p:nvPr/>
            </p:nvSpPr>
            <p:spPr>
              <a:xfrm>
                <a:off x="4265532" y="5190623"/>
                <a:ext cx="271475" cy="27000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none" lIns="36000" tIns="36000" rIns="36000" bIns="3600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aramond" panose="02020404030301010803"/>
                    <a:ea typeface="+mn-ea"/>
                    <a:cs typeface="+mn-cs"/>
                  </a:rPr>
                  <a:t>8</a:t>
                </a:r>
              </a:p>
            </p:txBody>
          </p:sp>
        </p:grpSp>
      </p:grp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2E5AFED4-3392-4616-B606-24D924906A37}"/>
              </a:ext>
            </a:extLst>
          </p:cNvPr>
          <p:cNvCxnSpPr>
            <a:cxnSpLocks/>
          </p:cNvCxnSpPr>
          <p:nvPr/>
        </p:nvCxnSpPr>
        <p:spPr>
          <a:xfrm>
            <a:off x="811947" y="1609480"/>
            <a:ext cx="130175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02646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F56CE43A-D588-4C0A-80F6-BC4175866B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CBB78EB9-4F65-4180-96A7-F6078C322050}"/>
              </a:ext>
            </a:extLst>
          </p:cNvPr>
          <p:cNvSpPr/>
          <p:nvPr/>
        </p:nvSpPr>
        <p:spPr>
          <a:xfrm>
            <a:off x="6666704" y="0"/>
            <a:ext cx="492442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A17AE75-C379-431F-8914-905B3D2817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9600" y="548703"/>
            <a:ext cx="4924425" cy="1961357"/>
          </a:xfrm>
        </p:spPr>
        <p:txBody>
          <a:bodyPr>
            <a:normAutofit/>
          </a:bodyPr>
          <a:lstStyle/>
          <a:p>
            <a:pPr algn="ctr"/>
            <a:r>
              <a:rPr lang="en-US" sz="6000" dirty="0"/>
              <a:t>Porin </a:t>
            </a:r>
            <a:r>
              <a:rPr lang="en-US" sz="6000" dirty="0" err="1"/>
              <a:t>lentoasema</a:t>
            </a:r>
            <a:endParaRPr lang="en-US" sz="6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B4AE4B-0B63-45C8-89EB-D73EF8067C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2686" y="2927907"/>
            <a:ext cx="3618252" cy="249911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i-FI" dirty="0"/>
              <a:t>Porin lentoasemalta on säännöllinen matkustajaliikennettä palveleva </a:t>
            </a:r>
            <a:br>
              <a:rPr lang="fi-FI" dirty="0"/>
            </a:br>
            <a:r>
              <a:rPr lang="fi-FI" dirty="0"/>
              <a:t>yhteys Helsinkiin.</a:t>
            </a:r>
            <a:br>
              <a:rPr lang="fi-FI" dirty="0"/>
            </a:br>
            <a:br>
              <a:rPr lang="fi-FI" dirty="0"/>
            </a:br>
            <a:r>
              <a:rPr lang="fi-FI" dirty="0"/>
              <a:t>Asemalla toimivan Suomen Ilmailuopiston ansiosta se on</a:t>
            </a:r>
            <a:br>
              <a:rPr lang="fi-FI" dirty="0"/>
            </a:br>
            <a:r>
              <a:rPr lang="fi-FI" dirty="0"/>
              <a:t>myös yksi Suomen tärkeimmistä koulutuslentoasemista.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85DBCB1-739E-48CB-B7BD-A959F2779659}"/>
              </a:ext>
            </a:extLst>
          </p:cNvPr>
          <p:cNvCxnSpPr>
            <a:cxnSpLocks/>
          </p:cNvCxnSpPr>
          <p:nvPr/>
        </p:nvCxnSpPr>
        <p:spPr>
          <a:xfrm>
            <a:off x="8470937" y="2528991"/>
            <a:ext cx="130175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4CEC5896-8719-4C9D-B107-A160931EA0E1}"/>
              </a:ext>
            </a:extLst>
          </p:cNvPr>
          <p:cNvGrpSpPr/>
          <p:nvPr/>
        </p:nvGrpSpPr>
        <p:grpSpPr>
          <a:xfrm>
            <a:off x="6762615" y="5341706"/>
            <a:ext cx="1601582" cy="1601582"/>
            <a:chOff x="1506902" y="4483660"/>
            <a:chExt cx="908888" cy="908888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E92B77BA-5091-4536-AA5C-822895138053}"/>
                </a:ext>
              </a:extLst>
            </p:cNvPr>
            <p:cNvSpPr/>
            <p:nvPr/>
          </p:nvSpPr>
          <p:spPr>
            <a:xfrm>
              <a:off x="1506902" y="4483660"/>
              <a:ext cx="908888" cy="90888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5580E29C-3BF4-4DF8-B325-5B759F9F42D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5957" y="4652771"/>
              <a:ext cx="750778" cy="5274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DF248B55-3421-4BCB-A76D-7DE7FFB31AC6}"/>
              </a:ext>
            </a:extLst>
          </p:cNvPr>
          <p:cNvGrpSpPr/>
          <p:nvPr/>
        </p:nvGrpSpPr>
        <p:grpSpPr>
          <a:xfrm>
            <a:off x="3773182" y="3195298"/>
            <a:ext cx="3533352" cy="3533352"/>
            <a:chOff x="3270780" y="3058066"/>
            <a:chExt cx="3533352" cy="3533352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17396B9F-25CB-402B-BA7F-993699CE6E77}"/>
                </a:ext>
              </a:extLst>
            </p:cNvPr>
            <p:cNvSpPr/>
            <p:nvPr/>
          </p:nvSpPr>
          <p:spPr>
            <a:xfrm>
              <a:off x="3270780" y="3058066"/>
              <a:ext cx="3533352" cy="353335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8F21806-61B8-4997-9CE8-CA8BB00649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59" t="4806" r="23987" b="3887"/>
            <a:stretch/>
          </p:blipFill>
          <p:spPr>
            <a:xfrm>
              <a:off x="3300030" y="3093831"/>
              <a:ext cx="3474851" cy="3461822"/>
            </a:xfrm>
            <a:prstGeom prst="ellipse">
              <a:avLst/>
            </a:prstGeom>
          </p:spPr>
        </p:pic>
        <p:sp>
          <p:nvSpPr>
            <p:cNvPr id="5" name="Title 3">
              <a:extLst>
                <a:ext uri="{FF2B5EF4-FFF2-40B4-BE49-F238E27FC236}">
                  <a16:creationId xmlns:a16="http://schemas.microsoft.com/office/drawing/2014/main" id="{1E122A99-1BC8-4839-9C18-E2A5BF87D7AA}"/>
                </a:ext>
              </a:extLst>
            </p:cNvPr>
            <p:cNvSpPr txBox="1">
              <a:spLocks/>
            </p:cNvSpPr>
            <p:nvPr/>
          </p:nvSpPr>
          <p:spPr>
            <a:xfrm>
              <a:off x="3973668" y="3985061"/>
              <a:ext cx="2131166" cy="167936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buNone/>
                <a:defRPr sz="72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rPr>
                <a:t>45 min</a:t>
              </a:r>
              <a:br>
                <a:rPr kumimoji="0" 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rPr>
              </a:b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rPr>
                <a:t>lento-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rPr>
                <a:t>aika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rPr>
                <a:t> Porin ja Helsingin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rPr>
                <a:t>välillä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j-ea"/>
                <a:cs typeface="+mj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199812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1D5DA59-AAF0-4209-9AC8-E60301DEC3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84" r="11586"/>
          <a:stretch/>
        </p:blipFill>
        <p:spPr>
          <a:xfrm>
            <a:off x="590175" y="3399376"/>
            <a:ext cx="3316473" cy="22095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4135732-CE58-4EC4-873D-2644A51B791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8" r="15571"/>
          <a:stretch/>
        </p:blipFill>
        <p:spPr>
          <a:xfrm>
            <a:off x="4434623" y="3399377"/>
            <a:ext cx="3317994" cy="220956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87D8F89-0AA5-4DE7-9DC9-5A38A84D87C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96" r="8202"/>
          <a:stretch/>
        </p:blipFill>
        <p:spPr>
          <a:xfrm>
            <a:off x="8280592" y="3399376"/>
            <a:ext cx="3303573" cy="22095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D304698-C8C1-487F-BF4A-06EFEEF394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2272683"/>
          </a:xfrm>
        </p:spPr>
        <p:txBody>
          <a:bodyPr>
            <a:normAutofit/>
          </a:bodyPr>
          <a:lstStyle/>
          <a:p>
            <a:pPr algn="ctr"/>
            <a:r>
              <a:rPr lang="en-US" sz="6000" dirty="0" err="1"/>
              <a:t>Kohti</a:t>
            </a:r>
            <a:r>
              <a:rPr lang="en-US" sz="6000" dirty="0"/>
              <a:t> </a:t>
            </a:r>
            <a:r>
              <a:rPr lang="en-US" sz="6000" dirty="0" err="1"/>
              <a:t>tulevaisuuden</a:t>
            </a:r>
            <a:br>
              <a:rPr lang="en-US" sz="6000" dirty="0"/>
            </a:br>
            <a:r>
              <a:rPr lang="en-US" sz="6000" dirty="0" err="1"/>
              <a:t>raide</a:t>
            </a:r>
            <a:r>
              <a:rPr lang="en-US" sz="6000" dirty="0"/>
              <a:t>- ja </a:t>
            </a:r>
            <a:r>
              <a:rPr lang="en-US" sz="6000" dirty="0" err="1"/>
              <a:t>maantieverkostoa</a:t>
            </a:r>
            <a:endParaRPr lang="en-US" sz="6000" dirty="0"/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17F974F8-8621-4D90-9BDD-E263AA74FF73}"/>
              </a:ext>
            </a:extLst>
          </p:cNvPr>
          <p:cNvSpPr txBox="1">
            <a:spLocks/>
          </p:cNvSpPr>
          <p:nvPr/>
        </p:nvSpPr>
        <p:spPr>
          <a:xfrm>
            <a:off x="649224" y="2557414"/>
            <a:ext cx="3200400" cy="7112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Digirata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F65452FA-A638-4134-BE67-C60352451362}"/>
              </a:ext>
            </a:extLst>
          </p:cNvPr>
          <p:cNvSpPr txBox="1">
            <a:spLocks/>
          </p:cNvSpPr>
          <p:nvPr/>
        </p:nvSpPr>
        <p:spPr>
          <a:xfrm>
            <a:off x="4498848" y="2557414"/>
            <a:ext cx="3200400" cy="71323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Pori-Rauma &amp;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valtatie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 8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02749A37-6904-4F97-BA52-E4B347A15618}"/>
              </a:ext>
            </a:extLst>
          </p:cNvPr>
          <p:cNvSpPr txBox="1">
            <a:spLocks/>
          </p:cNvSpPr>
          <p:nvPr/>
        </p:nvSpPr>
        <p:spPr>
          <a:xfrm>
            <a:off x="8300987" y="2557414"/>
            <a:ext cx="3283178" cy="71323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Pori-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Mäntyluoto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-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Tahkoluoto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F113F9F-1E32-401E-879C-7FEC5D327C46}"/>
              </a:ext>
            </a:extLst>
          </p:cNvPr>
          <p:cNvCxnSpPr>
            <a:cxnSpLocks/>
          </p:cNvCxnSpPr>
          <p:nvPr/>
        </p:nvCxnSpPr>
        <p:spPr>
          <a:xfrm>
            <a:off x="5445125" y="2149713"/>
            <a:ext cx="130175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50244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92BF20-27E7-45B8-8904-20AA5F49A1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1284" y="365124"/>
            <a:ext cx="3909966" cy="1325563"/>
          </a:xfrm>
        </p:spPr>
        <p:txBody>
          <a:bodyPr/>
          <a:lstStyle/>
          <a:p>
            <a:pPr algn="ctr"/>
            <a:r>
              <a:rPr lang="en-US" dirty="0" err="1"/>
              <a:t>Digirata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198D06-E278-4878-B2A1-FC3DFF6C49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788" y="2244681"/>
            <a:ext cx="4374958" cy="3703883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fi-FI" dirty="0"/>
              <a:t>Hankkeen tavoitteena on uudistaa Suomen rautatieliikennejärjestelmä digitalisaatiota ja modernia teknologiaa hyödyntäen.</a:t>
            </a:r>
            <a:br>
              <a:rPr lang="fi-FI" dirty="0"/>
            </a:br>
            <a:br>
              <a:rPr lang="fi-FI" dirty="0"/>
            </a:br>
            <a:r>
              <a:rPr lang="fi-FI" dirty="0"/>
              <a:t>Rautatieliikenteen uudistuksen perustaksi tulee radioverkkoteknologiaan perustuva </a:t>
            </a:r>
            <a:r>
              <a:rPr lang="fi-FI" b="1" dirty="0"/>
              <a:t>ERTMS</a:t>
            </a:r>
            <a:r>
              <a:rPr lang="fi-FI" dirty="0"/>
              <a:t>, </a:t>
            </a:r>
            <a:r>
              <a:rPr lang="en-US" dirty="0"/>
              <a:t>European Rail Traffic Management System</a:t>
            </a:r>
            <a:r>
              <a:rPr lang="fi-FI" dirty="0"/>
              <a:t>. </a:t>
            </a:r>
          </a:p>
          <a:p>
            <a:pPr marL="0" indent="0" algn="ctr">
              <a:buNone/>
            </a:pPr>
            <a:endParaRPr lang="fi-FI" dirty="0"/>
          </a:p>
          <a:p>
            <a:pPr marL="0" indent="0" algn="ctr">
              <a:buNone/>
            </a:pPr>
            <a:r>
              <a:rPr lang="fi-FI" dirty="0"/>
              <a:t>Hyödyt:</a:t>
            </a:r>
          </a:p>
          <a:p>
            <a:pPr marL="0" indent="0" algn="ctr">
              <a:buNone/>
            </a:pPr>
            <a:r>
              <a:rPr lang="fi-FI" b="1" dirty="0"/>
              <a:t>30% korkeampi ratakapasiteetti</a:t>
            </a:r>
          </a:p>
          <a:p>
            <a:pPr marL="0" indent="0" algn="ctr">
              <a:buNone/>
            </a:pPr>
            <a:r>
              <a:rPr lang="fi-FI" b="1" dirty="0"/>
              <a:t>Ympäristöystävällisyys</a:t>
            </a:r>
          </a:p>
          <a:p>
            <a:pPr marL="0" indent="0" algn="ctr">
              <a:buNone/>
            </a:pPr>
            <a:r>
              <a:rPr lang="fi-FI" b="1" dirty="0"/>
              <a:t>Turvallisuus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A729F28-6EC2-4199-BA64-F56E11D59CC1}"/>
              </a:ext>
            </a:extLst>
          </p:cNvPr>
          <p:cNvCxnSpPr>
            <a:cxnSpLocks/>
          </p:cNvCxnSpPr>
          <p:nvPr/>
        </p:nvCxnSpPr>
        <p:spPr>
          <a:xfrm>
            <a:off x="2085392" y="1596716"/>
            <a:ext cx="130175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F989F2D6-2F53-413E-804B-899541D81904}"/>
              </a:ext>
            </a:extLst>
          </p:cNvPr>
          <p:cNvSpPr/>
          <p:nvPr/>
        </p:nvSpPr>
        <p:spPr>
          <a:xfrm>
            <a:off x="6940886" y="1203987"/>
            <a:ext cx="4665474" cy="4665474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Tampere-Pori-Rauma 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</a:br>
            <a:r>
              <a:rPr lang="en-US" sz="500" dirty="0">
                <a:solidFill>
                  <a:prstClr val="white"/>
                </a:solidFill>
                <a:latin typeface="Garamond" panose="02020404030301010803"/>
              </a:rPr>
              <a:t>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toimii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pilottiratana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 2025-2026 ja on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täten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Suomen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ensimmäinen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rataosuus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jossa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uusi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järjestelmä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otetaa</a:t>
            </a:r>
            <a:r>
              <a:rPr lang="en-US" dirty="0">
                <a:solidFill>
                  <a:prstClr val="white"/>
                </a:solidFill>
                <a:latin typeface="Garamond" panose="02020404030301010803"/>
              </a:rPr>
              <a:t>n </a:t>
            </a:r>
            <a:r>
              <a:rPr lang="en-US" dirty="0" err="1">
                <a:solidFill>
                  <a:prstClr val="white"/>
                </a:solidFill>
                <a:latin typeface="Garamond" panose="02020404030301010803"/>
              </a:rPr>
              <a:t>käyttöön</a:t>
            </a:r>
            <a:r>
              <a:rPr lang="en-US" dirty="0">
                <a:solidFill>
                  <a:prstClr val="white"/>
                </a:solidFill>
                <a:latin typeface="Garamond" panose="02020404030301010803"/>
              </a:rPr>
              <a:t>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C0DF177-3B67-4D82-A2D3-D15DBA32B7E0}"/>
              </a:ext>
            </a:extLst>
          </p:cNvPr>
          <p:cNvGrpSpPr/>
          <p:nvPr/>
        </p:nvGrpSpPr>
        <p:grpSpPr>
          <a:xfrm>
            <a:off x="4803783" y="846931"/>
            <a:ext cx="3274702" cy="5672014"/>
            <a:chOff x="9700252" y="1027906"/>
            <a:chExt cx="3274702" cy="5672014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2996EB37-6242-4A6F-9666-514F3BDEF14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700252" y="1027906"/>
              <a:ext cx="3274702" cy="5672014"/>
              <a:chOff x="3629115" y="103781"/>
              <a:chExt cx="3959423" cy="6858000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7A7E76A9-5588-4B8D-B23E-165425C3D6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29115" y="103781"/>
                <a:ext cx="3959423" cy="6858000"/>
              </a:xfrm>
              <a:prstGeom prst="rect">
                <a:avLst/>
              </a:prstGeom>
            </p:spPr>
          </p:pic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87B97550-85AE-4175-A2D5-E4A8A7CC11B1}"/>
                  </a:ext>
                </a:extLst>
              </p:cNvPr>
              <p:cNvGrpSpPr/>
              <p:nvPr/>
            </p:nvGrpSpPr>
            <p:grpSpPr>
              <a:xfrm>
                <a:off x="4326255" y="5743575"/>
                <a:ext cx="762000" cy="297738"/>
                <a:chOff x="4335780" y="5715000"/>
                <a:chExt cx="762000" cy="297738"/>
              </a:xfrm>
            </p:grpSpPr>
            <p:sp>
              <p:nvSpPr>
                <p:cNvPr id="15" name="Freeform: Shape 14">
                  <a:extLst>
                    <a:ext uri="{FF2B5EF4-FFF2-40B4-BE49-F238E27FC236}">
                      <a16:creationId xmlns:a16="http://schemas.microsoft.com/office/drawing/2014/main" id="{5F688E9C-3104-4BBF-96C2-93E9AAFED46C}"/>
                    </a:ext>
                  </a:extLst>
                </p:cNvPr>
                <p:cNvSpPr/>
                <p:nvPr/>
              </p:nvSpPr>
              <p:spPr>
                <a:xfrm>
                  <a:off x="4335780" y="5829294"/>
                  <a:ext cx="762000" cy="183444"/>
                </a:xfrm>
                <a:custGeom>
                  <a:avLst/>
                  <a:gdLst>
                    <a:gd name="connsiteX0" fmla="*/ 0 w 762000"/>
                    <a:gd name="connsiteY0" fmla="*/ 175266 h 183444"/>
                    <a:gd name="connsiteX1" fmla="*/ 243840 w 762000"/>
                    <a:gd name="connsiteY1" fmla="*/ 160026 h 183444"/>
                    <a:gd name="connsiteX2" fmla="*/ 289560 w 762000"/>
                    <a:gd name="connsiteY2" fmla="*/ 137166 h 183444"/>
                    <a:gd name="connsiteX3" fmla="*/ 335280 w 762000"/>
                    <a:gd name="connsiteY3" fmla="*/ 114306 h 183444"/>
                    <a:gd name="connsiteX4" fmla="*/ 434340 w 762000"/>
                    <a:gd name="connsiteY4" fmla="*/ 106686 h 183444"/>
                    <a:gd name="connsiteX5" fmla="*/ 502920 w 762000"/>
                    <a:gd name="connsiteY5" fmla="*/ 53346 h 183444"/>
                    <a:gd name="connsiteX6" fmla="*/ 541020 w 762000"/>
                    <a:gd name="connsiteY6" fmla="*/ 22866 h 183444"/>
                    <a:gd name="connsiteX7" fmla="*/ 708660 w 762000"/>
                    <a:gd name="connsiteY7" fmla="*/ 15246 h 183444"/>
                    <a:gd name="connsiteX8" fmla="*/ 762000 w 762000"/>
                    <a:gd name="connsiteY8" fmla="*/ 6 h 183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62000" h="183444">
                      <a:moveTo>
                        <a:pt x="0" y="175266"/>
                      </a:moveTo>
                      <a:cubicBezTo>
                        <a:pt x="81280" y="170186"/>
                        <a:pt x="176079" y="205200"/>
                        <a:pt x="243840" y="160026"/>
                      </a:cubicBezTo>
                      <a:cubicBezTo>
                        <a:pt x="309354" y="116350"/>
                        <a:pt x="226464" y="168714"/>
                        <a:pt x="289560" y="137166"/>
                      </a:cubicBezTo>
                      <a:cubicBezTo>
                        <a:pt x="312250" y="125821"/>
                        <a:pt x="309743" y="117498"/>
                        <a:pt x="335280" y="114306"/>
                      </a:cubicBezTo>
                      <a:cubicBezTo>
                        <a:pt x="368142" y="110198"/>
                        <a:pt x="401320" y="109226"/>
                        <a:pt x="434340" y="106686"/>
                      </a:cubicBezTo>
                      <a:cubicBezTo>
                        <a:pt x="469437" y="94987"/>
                        <a:pt x="473549" y="97403"/>
                        <a:pt x="502920" y="53346"/>
                      </a:cubicBezTo>
                      <a:cubicBezTo>
                        <a:pt x="516198" y="33429"/>
                        <a:pt x="515100" y="24940"/>
                        <a:pt x="541020" y="22866"/>
                      </a:cubicBezTo>
                      <a:cubicBezTo>
                        <a:pt x="596780" y="18405"/>
                        <a:pt x="652780" y="17786"/>
                        <a:pt x="708660" y="15246"/>
                      </a:cubicBezTo>
                      <a:cubicBezTo>
                        <a:pt x="756790" y="-797"/>
                        <a:pt x="738316" y="6"/>
                        <a:pt x="762000" y="6"/>
                      </a:cubicBezTo>
                    </a:path>
                  </a:pathLst>
                </a:custGeom>
                <a:ln w="28575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" name="Freeform: Shape 15">
                  <a:extLst>
                    <a:ext uri="{FF2B5EF4-FFF2-40B4-BE49-F238E27FC236}">
                      <a16:creationId xmlns:a16="http://schemas.microsoft.com/office/drawing/2014/main" id="{C809DB0D-8E7F-4B10-A758-CB972F958CB2}"/>
                    </a:ext>
                  </a:extLst>
                </p:cNvPr>
                <p:cNvSpPr/>
                <p:nvPr/>
              </p:nvSpPr>
              <p:spPr>
                <a:xfrm>
                  <a:off x="4396739" y="5715000"/>
                  <a:ext cx="204519" cy="247644"/>
                </a:xfrm>
                <a:custGeom>
                  <a:avLst/>
                  <a:gdLst>
                    <a:gd name="connsiteX0" fmla="*/ 0 w 190500"/>
                    <a:gd name="connsiteY0" fmla="*/ 0 h 228600"/>
                    <a:gd name="connsiteX1" fmla="*/ 38100 w 190500"/>
                    <a:gd name="connsiteY1" fmla="*/ 22860 h 228600"/>
                    <a:gd name="connsiteX2" fmla="*/ 68580 w 190500"/>
                    <a:gd name="connsiteY2" fmla="*/ 68580 h 228600"/>
                    <a:gd name="connsiteX3" fmla="*/ 91440 w 190500"/>
                    <a:gd name="connsiteY3" fmla="*/ 144780 h 228600"/>
                    <a:gd name="connsiteX4" fmla="*/ 106680 w 190500"/>
                    <a:gd name="connsiteY4" fmla="*/ 167640 h 228600"/>
                    <a:gd name="connsiteX5" fmla="*/ 152400 w 190500"/>
                    <a:gd name="connsiteY5" fmla="*/ 190500 h 228600"/>
                    <a:gd name="connsiteX6" fmla="*/ 167640 w 190500"/>
                    <a:gd name="connsiteY6" fmla="*/ 213360 h 228600"/>
                    <a:gd name="connsiteX7" fmla="*/ 190500 w 190500"/>
                    <a:gd name="connsiteY7" fmla="*/ 228600 h 228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90500" h="228600">
                      <a:moveTo>
                        <a:pt x="0" y="0"/>
                      </a:moveTo>
                      <a:cubicBezTo>
                        <a:pt x="12700" y="7620"/>
                        <a:pt x="27627" y="12387"/>
                        <a:pt x="38100" y="22860"/>
                      </a:cubicBezTo>
                      <a:cubicBezTo>
                        <a:pt x="51052" y="35812"/>
                        <a:pt x="68580" y="68580"/>
                        <a:pt x="68580" y="68580"/>
                      </a:cubicBezTo>
                      <a:cubicBezTo>
                        <a:pt x="72840" y="85618"/>
                        <a:pt x="84019" y="133649"/>
                        <a:pt x="91440" y="144780"/>
                      </a:cubicBezTo>
                      <a:cubicBezTo>
                        <a:pt x="96520" y="152400"/>
                        <a:pt x="100204" y="161164"/>
                        <a:pt x="106680" y="167640"/>
                      </a:cubicBezTo>
                      <a:cubicBezTo>
                        <a:pt x="121452" y="182412"/>
                        <a:pt x="133807" y="184302"/>
                        <a:pt x="152400" y="190500"/>
                      </a:cubicBezTo>
                      <a:cubicBezTo>
                        <a:pt x="157480" y="198120"/>
                        <a:pt x="161164" y="206884"/>
                        <a:pt x="167640" y="213360"/>
                      </a:cubicBezTo>
                      <a:cubicBezTo>
                        <a:pt x="174116" y="219836"/>
                        <a:pt x="190500" y="228600"/>
                        <a:pt x="190500" y="228600"/>
                      </a:cubicBezTo>
                    </a:path>
                  </a:pathLst>
                </a:custGeom>
                <a:solidFill>
                  <a:schemeClr val="tx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3F2666B8-B1A5-431B-88E6-A80438BB715C}"/>
                  </a:ext>
                </a:extLst>
              </p:cNvPr>
              <p:cNvSpPr/>
              <p:nvPr/>
            </p:nvSpPr>
            <p:spPr>
              <a:xfrm>
                <a:off x="4406265" y="5772144"/>
                <a:ext cx="126000" cy="12600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8EAD10F7-E893-4D4C-A3F7-9345EA20030D}"/>
                  </a:ext>
                </a:extLst>
              </p:cNvPr>
              <p:cNvSpPr/>
              <p:nvPr/>
            </p:nvSpPr>
            <p:spPr>
              <a:xfrm>
                <a:off x="4291830" y="5991219"/>
                <a:ext cx="126000" cy="12600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C0A8B29B-8C25-44F0-A958-1F35EECEE6AC}"/>
                  </a:ext>
                </a:extLst>
              </p:cNvPr>
              <p:cNvSpPr/>
              <p:nvPr/>
            </p:nvSpPr>
            <p:spPr>
              <a:xfrm>
                <a:off x="5025255" y="5808075"/>
                <a:ext cx="126000" cy="12600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24EB0C7-E928-4D15-AAEE-EC0F5526AB80}"/>
                </a:ext>
              </a:extLst>
            </p:cNvPr>
            <p:cNvSpPr txBox="1"/>
            <p:nvPr/>
          </p:nvSpPr>
          <p:spPr>
            <a:xfrm>
              <a:off x="10286367" y="5389908"/>
              <a:ext cx="7216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PORI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859ECD5-C0AE-4272-9C80-88A5CBFFDCCB}"/>
                </a:ext>
              </a:extLst>
            </p:cNvPr>
            <p:cNvSpPr txBox="1"/>
            <p:nvPr/>
          </p:nvSpPr>
          <p:spPr>
            <a:xfrm>
              <a:off x="10194704" y="5944873"/>
              <a:ext cx="9888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RAUMA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881752B-A075-4408-8391-CCF6CA2E785F}"/>
                </a:ext>
              </a:extLst>
            </p:cNvPr>
            <p:cNvSpPr txBox="1"/>
            <p:nvPr/>
          </p:nvSpPr>
          <p:spPr>
            <a:xfrm>
              <a:off x="10940158" y="5602247"/>
              <a:ext cx="124970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TAMPERE</a:t>
              </a:r>
            </a:p>
          </p:txBody>
        </p:sp>
      </p:grpSp>
      <p:pic>
        <p:nvPicPr>
          <p:cNvPr id="1026" name="Picture 2" descr="Digirata">
            <a:extLst>
              <a:ext uri="{FF2B5EF4-FFF2-40B4-BE49-F238E27FC236}">
                <a16:creationId xmlns:a16="http://schemas.microsoft.com/office/drawing/2014/main" id="{E35B53CB-70B6-4693-B40B-E43214E931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5625" y="4994271"/>
            <a:ext cx="875190" cy="875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18548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708B58-D96E-401A-9143-D91548913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697151"/>
            <a:ext cx="5513173" cy="1325563"/>
          </a:xfrm>
        </p:spPr>
        <p:txBody>
          <a:bodyPr/>
          <a:lstStyle/>
          <a:p>
            <a:r>
              <a:rPr lang="en-US" dirty="0"/>
              <a:t>Pori-Rauma -</a:t>
            </a:r>
            <a:r>
              <a:rPr lang="en-US" dirty="0" err="1"/>
              <a:t>yhteysväli</a:t>
            </a:r>
            <a:r>
              <a:rPr lang="en-US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00DBB9-C251-425B-B2E9-DC9350F72F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427" y="2466545"/>
            <a:ext cx="5512746" cy="369430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err="1"/>
              <a:t>Valtatie</a:t>
            </a:r>
            <a:r>
              <a:rPr lang="en-US" dirty="0"/>
              <a:t> 8 on </a:t>
            </a:r>
            <a:r>
              <a:rPr lang="en-US" dirty="0" err="1"/>
              <a:t>koko</a:t>
            </a:r>
            <a:r>
              <a:rPr lang="en-US" dirty="0"/>
              <a:t> </a:t>
            </a:r>
            <a:r>
              <a:rPr lang="en-US" dirty="0" err="1"/>
              <a:t>Suomelle</a:t>
            </a:r>
            <a:r>
              <a:rPr lang="en-US" dirty="0"/>
              <a:t> </a:t>
            </a:r>
            <a:r>
              <a:rPr lang="en-US" dirty="0" err="1"/>
              <a:t>logistisesti</a:t>
            </a:r>
            <a:r>
              <a:rPr lang="en-US" dirty="0"/>
              <a:t> </a:t>
            </a:r>
            <a:r>
              <a:rPr lang="en-US" dirty="0" err="1"/>
              <a:t>merkittävä</a:t>
            </a:r>
            <a:r>
              <a:rPr lang="en-US" dirty="0"/>
              <a:t>. Sen </a:t>
            </a:r>
            <a:r>
              <a:rPr lang="en-US" dirty="0" err="1"/>
              <a:t>varrella</a:t>
            </a:r>
            <a:r>
              <a:rPr lang="en-US" dirty="0"/>
              <a:t> </a:t>
            </a:r>
            <a:r>
              <a:rPr lang="en-US" dirty="0" err="1"/>
              <a:t>sijaitsevissa</a:t>
            </a:r>
            <a:r>
              <a:rPr lang="en-US" dirty="0"/>
              <a:t> </a:t>
            </a:r>
            <a:r>
              <a:rPr lang="en-US" dirty="0" err="1"/>
              <a:t>vientiteollisuuden</a:t>
            </a:r>
            <a:r>
              <a:rPr lang="en-US" dirty="0"/>
              <a:t> </a:t>
            </a:r>
            <a:r>
              <a:rPr lang="en-US" dirty="0" err="1"/>
              <a:t>keskittymissä</a:t>
            </a:r>
            <a:r>
              <a:rPr lang="en-US" dirty="0"/>
              <a:t> </a:t>
            </a:r>
            <a:r>
              <a:rPr lang="en-US" dirty="0" err="1"/>
              <a:t>tuotetaan</a:t>
            </a:r>
            <a:r>
              <a:rPr lang="en-US" dirty="0"/>
              <a:t> </a:t>
            </a:r>
            <a:r>
              <a:rPr lang="en-US" dirty="0" err="1"/>
              <a:t>lähes</a:t>
            </a:r>
            <a:r>
              <a:rPr lang="en-US" dirty="0"/>
              <a:t> 30% </a:t>
            </a:r>
            <a:r>
              <a:rPr lang="en-US" dirty="0" err="1"/>
              <a:t>Suomen</a:t>
            </a:r>
            <a:r>
              <a:rPr lang="en-US" dirty="0"/>
              <a:t> </a:t>
            </a:r>
            <a:r>
              <a:rPr lang="en-US" dirty="0" err="1"/>
              <a:t>tavaraviennin</a:t>
            </a:r>
            <a:r>
              <a:rPr lang="en-US" dirty="0"/>
              <a:t> </a:t>
            </a:r>
            <a:r>
              <a:rPr lang="en-US" dirty="0" err="1"/>
              <a:t>arvosta</a:t>
            </a:r>
            <a:r>
              <a:rPr lang="en-US" dirty="0"/>
              <a:t>.</a:t>
            </a:r>
          </a:p>
          <a:p>
            <a:pPr marL="0" indent="0">
              <a:buNone/>
            </a:pPr>
            <a:br>
              <a:rPr lang="en-US" dirty="0"/>
            </a:br>
            <a:r>
              <a:rPr lang="en-US" dirty="0" err="1"/>
              <a:t>Tavoitteena</a:t>
            </a:r>
            <a:r>
              <a:rPr lang="en-US" dirty="0"/>
              <a:t> on </a:t>
            </a:r>
            <a:r>
              <a:rPr lang="en-US" dirty="0" err="1"/>
              <a:t>kehittää</a:t>
            </a:r>
            <a:r>
              <a:rPr lang="en-US" dirty="0"/>
              <a:t> </a:t>
            </a:r>
            <a:r>
              <a:rPr lang="en-US" dirty="0" err="1"/>
              <a:t>valtatie</a:t>
            </a:r>
            <a:r>
              <a:rPr lang="en-US" dirty="0"/>
              <a:t> 8 </a:t>
            </a:r>
            <a:r>
              <a:rPr lang="en-US" dirty="0" err="1"/>
              <a:t>nelikaistaiseksi</a:t>
            </a:r>
            <a:r>
              <a:rPr lang="en-US" dirty="0"/>
              <a:t> ja </a:t>
            </a:r>
            <a:r>
              <a:rPr lang="en-US" dirty="0" err="1"/>
              <a:t>lyhentää</a:t>
            </a:r>
            <a:r>
              <a:rPr lang="en-US" dirty="0"/>
              <a:t> Pori-Rauma -</a:t>
            </a:r>
            <a:r>
              <a:rPr lang="en-US" dirty="0" err="1"/>
              <a:t>yhteysvälin</a:t>
            </a:r>
            <a:r>
              <a:rPr lang="en-US" dirty="0"/>
              <a:t> </a:t>
            </a:r>
            <a:r>
              <a:rPr lang="en-US" dirty="0" err="1"/>
              <a:t>pituus</a:t>
            </a:r>
            <a:r>
              <a:rPr lang="en-US" dirty="0"/>
              <a:t> 30 </a:t>
            </a:r>
            <a:r>
              <a:rPr lang="en-US" dirty="0" err="1"/>
              <a:t>minuuttiin</a:t>
            </a:r>
            <a:r>
              <a:rPr lang="en-US" dirty="0"/>
              <a:t>.  </a:t>
            </a:r>
            <a:r>
              <a:rPr lang="en-US" dirty="0" err="1"/>
              <a:t>Näin</a:t>
            </a:r>
            <a:r>
              <a:rPr lang="en-US" dirty="0"/>
              <a:t> </a:t>
            </a:r>
            <a:r>
              <a:rPr lang="en-US" dirty="0" err="1"/>
              <a:t>siitä</a:t>
            </a:r>
            <a:r>
              <a:rPr lang="en-US" dirty="0"/>
              <a:t> </a:t>
            </a:r>
            <a:r>
              <a:rPr lang="en-US" dirty="0" err="1"/>
              <a:t>tulisi</a:t>
            </a:r>
            <a:r>
              <a:rPr lang="en-US" dirty="0"/>
              <a:t> </a:t>
            </a:r>
            <a:r>
              <a:rPr lang="en-US" dirty="0" err="1"/>
              <a:t>turvallisempi</a:t>
            </a:r>
            <a:r>
              <a:rPr lang="en-US" dirty="0"/>
              <a:t>, </a:t>
            </a:r>
            <a:r>
              <a:rPr lang="en-US" dirty="0" err="1"/>
              <a:t>nopeampi</a:t>
            </a:r>
            <a:r>
              <a:rPr lang="en-US" dirty="0"/>
              <a:t> ja </a:t>
            </a:r>
            <a:r>
              <a:rPr lang="en-US" dirty="0" err="1"/>
              <a:t>ympäristöystävällisempi</a:t>
            </a:r>
            <a:r>
              <a:rPr lang="en-US" dirty="0"/>
              <a:t> </a:t>
            </a:r>
            <a:r>
              <a:rPr lang="en-US" dirty="0" err="1"/>
              <a:t>sekä</a:t>
            </a:r>
            <a:r>
              <a:rPr lang="en-US" dirty="0"/>
              <a:t> </a:t>
            </a:r>
            <a:r>
              <a:rPr lang="en-US" dirty="0" err="1"/>
              <a:t>tavara</a:t>
            </a:r>
            <a:r>
              <a:rPr lang="en-US" dirty="0"/>
              <a:t>- </a:t>
            </a:r>
            <a:r>
              <a:rPr lang="en-US" dirty="0" err="1"/>
              <a:t>että</a:t>
            </a:r>
            <a:r>
              <a:rPr lang="en-US" dirty="0"/>
              <a:t> </a:t>
            </a:r>
            <a:r>
              <a:rPr lang="en-US" dirty="0" err="1"/>
              <a:t>työmatkaliikenteelle</a:t>
            </a:r>
            <a:r>
              <a:rPr lang="en-US" dirty="0"/>
              <a:t>.</a:t>
            </a:r>
          </a:p>
          <a:p>
            <a:pPr marL="0" indent="0">
              <a:buNone/>
            </a:pPr>
            <a:br>
              <a:rPr lang="en-US" dirty="0"/>
            </a:br>
            <a:r>
              <a:rPr lang="fi-FI" dirty="0"/>
              <a:t>Yksi merkittävä askel tätä kohti on </a:t>
            </a:r>
            <a:r>
              <a:rPr lang="fi-FI" b="1" dirty="0"/>
              <a:t>Eurajoen keskusta-alueen kehittäminen</a:t>
            </a:r>
            <a:r>
              <a:rPr lang="fi-FI" dirty="0"/>
              <a:t>. Risteys on yksi valtatie 8:n pullonkauloista, mutta 2021 aloitettavalla eritasoristeys-investoinnilla liikenne </a:t>
            </a:r>
            <a:r>
              <a:rPr lang="fi-FI" dirty="0" err="1"/>
              <a:t>sujuvoittuu</a:t>
            </a:r>
            <a:r>
              <a:rPr lang="fi-FI" dirty="0"/>
              <a:t> ja matka-aika lyhenee.</a:t>
            </a:r>
            <a:endParaRPr 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B86E04C-20BD-4907-8CBE-8F50BBD7B186}"/>
              </a:ext>
            </a:extLst>
          </p:cNvPr>
          <p:cNvGrpSpPr/>
          <p:nvPr/>
        </p:nvGrpSpPr>
        <p:grpSpPr>
          <a:xfrm>
            <a:off x="464289" y="697151"/>
            <a:ext cx="5248109" cy="5463697"/>
            <a:chOff x="594411" y="846123"/>
            <a:chExt cx="5248109" cy="5463697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EA069C68-D95D-4D75-B3F4-3A992E133DD8}"/>
                </a:ext>
              </a:extLst>
            </p:cNvPr>
            <p:cNvGrpSpPr/>
            <p:nvPr/>
          </p:nvGrpSpPr>
          <p:grpSpPr>
            <a:xfrm>
              <a:off x="1088754" y="3514064"/>
              <a:ext cx="4753766" cy="2795756"/>
              <a:chOff x="1098827" y="3408200"/>
              <a:chExt cx="4753766" cy="2795756"/>
            </a:xfrm>
          </p:grpSpPr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3000C513-75A4-4BA5-BE99-04F635AE2C9C}"/>
                  </a:ext>
                </a:extLst>
              </p:cNvPr>
              <p:cNvSpPr/>
              <p:nvPr/>
            </p:nvSpPr>
            <p:spPr>
              <a:xfrm>
                <a:off x="1098827" y="3408200"/>
                <a:ext cx="4753766" cy="2795756"/>
              </a:xfrm>
              <a:prstGeom prst="rect">
                <a:avLst/>
              </a:prstGeom>
              <a:noFill/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E4E9AAA8-AEF7-45C5-80FF-88C32AD7327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648" t="2642" r="23987" b="2342"/>
              <a:stretch/>
            </p:blipFill>
            <p:spPr>
              <a:xfrm>
                <a:off x="1428631" y="3794951"/>
                <a:ext cx="2001796" cy="2043124"/>
              </a:xfrm>
              <a:prstGeom prst="ellipse">
                <a:avLst/>
              </a:prstGeom>
            </p:spPr>
          </p:pic>
          <p:sp>
            <p:nvSpPr>
              <p:cNvPr id="10" name="Title 3">
                <a:extLst>
                  <a:ext uri="{FF2B5EF4-FFF2-40B4-BE49-F238E27FC236}">
                    <a16:creationId xmlns:a16="http://schemas.microsoft.com/office/drawing/2014/main" id="{293E737F-6BA0-481A-9113-61B5C5492AD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360976" y="4292002"/>
                <a:ext cx="2131166" cy="968209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 lnSpcReduction="10000"/>
              </a:bodyPr>
              <a:lstStyle>
                <a:lvl1pPr algn="l" defTabSz="914400" rtl="0" eaLnBrk="1" latinLnBrk="0" hangingPunct="1">
                  <a:lnSpc>
                    <a:spcPct val="100000"/>
                  </a:lnSpc>
                  <a:spcBef>
                    <a:spcPct val="0"/>
                  </a:spcBef>
                  <a:buNone/>
                  <a:defRPr sz="72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400" dirty="0">
                    <a:latin typeface="Garamond" panose="02020404030301010803"/>
                  </a:rPr>
                  <a:t>30</a:t>
                </a:r>
                <a:r>
                  <a:rPr lang="en-US" sz="2400" dirty="0">
                    <a:latin typeface="Garamond" panose="02020404030301010803"/>
                  </a:rPr>
                  <a:t> 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Garamond" panose="02020404030301010803"/>
                    <a:ea typeface="+mj-ea"/>
                    <a:cs typeface="+mj-cs"/>
                  </a:rPr>
                  <a:t>min</a:t>
                </a:r>
                <a:b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Garamond" panose="02020404030301010803"/>
                    <a:ea typeface="+mj-ea"/>
                    <a:cs typeface="+mj-cs"/>
                  </a:rPr>
                </a:br>
                <a:r>
                  <a:rPr lang="en-US" sz="1800" dirty="0">
                    <a:latin typeface="Garamond" panose="02020404030301010803"/>
                  </a:rPr>
                  <a:t>Pori-Rauma</a:t>
                </a: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endParaRPr>
              </a:p>
            </p:txBody>
          </p:sp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9D40BBE5-16EC-475F-8B32-77DE826B9E63}"/>
                  </a:ext>
                </a:extLst>
              </p:cNvPr>
              <p:cNvGrpSpPr/>
              <p:nvPr/>
            </p:nvGrpSpPr>
            <p:grpSpPr>
              <a:xfrm>
                <a:off x="4037278" y="3946852"/>
                <a:ext cx="1377731" cy="1739322"/>
                <a:chOff x="4155403" y="4230274"/>
                <a:chExt cx="1377731" cy="1739322"/>
              </a:xfrm>
            </p:grpSpPr>
            <p:pic>
              <p:nvPicPr>
                <p:cNvPr id="14" name="Picture 13">
                  <a:extLst>
                    <a:ext uri="{FF2B5EF4-FFF2-40B4-BE49-F238E27FC236}">
                      <a16:creationId xmlns:a16="http://schemas.microsoft.com/office/drawing/2014/main" id="{A00EEDC8-8F6C-4905-BA9D-5FDAAEA7F4D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1030" t="7483" r="31081" b="7483"/>
                <a:stretch/>
              </p:blipFill>
              <p:spPr>
                <a:xfrm>
                  <a:off x="4155403" y="4230274"/>
                  <a:ext cx="1377731" cy="1739322"/>
                </a:xfrm>
                <a:prstGeom prst="rect">
                  <a:avLst/>
                </a:prstGeom>
              </p:spPr>
            </p:pic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5CC78303-1FEE-47E6-928F-37BC95C98E08}"/>
                    </a:ext>
                  </a:extLst>
                </p:cNvPr>
                <p:cNvSpPr/>
                <p:nvPr/>
              </p:nvSpPr>
              <p:spPr>
                <a:xfrm>
                  <a:off x="4349578" y="4827373"/>
                  <a:ext cx="395417" cy="486032"/>
                </a:xfrm>
                <a:prstGeom prst="rect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" name="Rectangle 16">
                  <a:extLst>
                    <a:ext uri="{FF2B5EF4-FFF2-40B4-BE49-F238E27FC236}">
                      <a16:creationId xmlns:a16="http://schemas.microsoft.com/office/drawing/2014/main" id="{B5C647FC-4893-4EA4-9BD2-6ACDA9D68801}"/>
                    </a:ext>
                  </a:extLst>
                </p:cNvPr>
                <p:cNvSpPr/>
                <p:nvPr/>
              </p:nvSpPr>
              <p:spPr>
                <a:xfrm>
                  <a:off x="4939170" y="4816513"/>
                  <a:ext cx="395417" cy="486032"/>
                </a:xfrm>
                <a:prstGeom prst="rect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DC9A5597-2A9F-46FC-A06E-B460143791BB}"/>
                    </a:ext>
                  </a:extLst>
                </p:cNvPr>
                <p:cNvSpPr/>
                <p:nvPr/>
              </p:nvSpPr>
              <p:spPr>
                <a:xfrm>
                  <a:off x="4748862" y="5011951"/>
                  <a:ext cx="190308" cy="242838"/>
                </a:xfrm>
                <a:prstGeom prst="rect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2" name="Title 3">
                <a:extLst>
                  <a:ext uri="{FF2B5EF4-FFF2-40B4-BE49-F238E27FC236}">
                    <a16:creationId xmlns:a16="http://schemas.microsoft.com/office/drawing/2014/main" id="{8D42F5B4-7EE6-4916-9E9F-0186C81888C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660560" y="4399549"/>
                <a:ext cx="2131166" cy="720265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 lnSpcReduction="10000"/>
              </a:bodyPr>
              <a:lstStyle>
                <a:lvl1pPr algn="l" defTabSz="914400" rtl="0" eaLnBrk="1" latinLnBrk="0" hangingPunct="1">
                  <a:lnSpc>
                    <a:spcPct val="100000"/>
                  </a:lnSpc>
                  <a:spcBef>
                    <a:spcPct val="0"/>
                  </a:spcBef>
                  <a:buNone/>
                  <a:defRPr sz="72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400" dirty="0">
                    <a:solidFill>
                      <a:schemeClr val="bg1"/>
                    </a:solidFill>
                    <a:latin typeface="Garamond" panose="02020404030301010803"/>
                  </a:rPr>
                  <a:t>4</a:t>
                </a:r>
                <a:r>
                  <a:rPr lang="en-US" sz="2400" dirty="0">
                    <a:solidFill>
                      <a:schemeClr val="bg1"/>
                    </a:solidFill>
                    <a:latin typeface="Garamond" panose="02020404030301010803"/>
                  </a:rPr>
                  <a:t> </a:t>
                </a:r>
                <a:r>
                  <a:rPr lang="en-US" sz="1800" dirty="0" err="1">
                    <a:solidFill>
                      <a:schemeClr val="bg1"/>
                    </a:solidFill>
                    <a:latin typeface="Garamond" panose="02020404030301010803"/>
                  </a:rPr>
                  <a:t>kaistaa</a:t>
                </a: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endParaRPr>
              </a:p>
            </p:txBody>
          </p:sp>
        </p:grp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F229B2A-563C-419C-B0C8-16330F7086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56"/>
            <a:stretch/>
          </p:blipFill>
          <p:spPr>
            <a:xfrm>
              <a:off x="594411" y="846123"/>
              <a:ext cx="4753766" cy="2795756"/>
            </a:xfrm>
            <a:prstGeom prst="rect">
              <a:avLst/>
            </a:prstGeom>
          </p:spPr>
        </p:pic>
      </p:grp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CF25162-1365-4E46-98DB-53EC70BC3ED4}"/>
              </a:ext>
            </a:extLst>
          </p:cNvPr>
          <p:cNvCxnSpPr>
            <a:cxnSpLocks/>
          </p:cNvCxnSpPr>
          <p:nvPr/>
        </p:nvCxnSpPr>
        <p:spPr>
          <a:xfrm>
            <a:off x="6221701" y="1899280"/>
            <a:ext cx="130175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55980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2DE298-D81E-4C5E-A2A8-EE77324F03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Pori-</a:t>
            </a:r>
            <a:r>
              <a:rPr lang="en-US" dirty="0" err="1"/>
              <a:t>Mäntyluoto</a:t>
            </a:r>
            <a:r>
              <a:rPr lang="en-US" dirty="0"/>
              <a:t>-</a:t>
            </a:r>
            <a:r>
              <a:rPr lang="en-US" dirty="0" err="1"/>
              <a:t>Tahkoluoto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10B5C6-36F1-46F2-B316-E6F8CE89C0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5748" y="2141537"/>
            <a:ext cx="10200503" cy="1325563"/>
          </a:xfrm>
        </p:spPr>
        <p:txBody>
          <a:bodyPr/>
          <a:lstStyle/>
          <a:p>
            <a:pPr marL="0" indent="0" algn="ctr">
              <a:buNone/>
            </a:pPr>
            <a:r>
              <a:rPr lang="fi-FI" dirty="0"/>
              <a:t>Rataväli Porista Mäntyluodon ja Tahkoluodon satamiin sähköistetään vuoden 2020 aikana.</a:t>
            </a:r>
            <a:br>
              <a:rPr lang="fi-FI" dirty="0"/>
            </a:br>
            <a:br>
              <a:rPr lang="fi-FI" dirty="0"/>
            </a:br>
            <a:r>
              <a:rPr lang="fi-FI" dirty="0"/>
              <a:t>Rataosan liikenne muodostuu Mäntyluodon sataman kuljetuksista Harjavallan metalliteollisuudelle sekä metallin kuljetuksista Porin ja Mäntyluodon välillä. 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3405072-EE7F-48D8-ADD7-54A5DFAFA62F}"/>
              </a:ext>
            </a:extLst>
          </p:cNvPr>
          <p:cNvGrpSpPr/>
          <p:nvPr/>
        </p:nvGrpSpPr>
        <p:grpSpPr>
          <a:xfrm>
            <a:off x="1814009" y="3760486"/>
            <a:ext cx="8563980" cy="2486140"/>
            <a:chOff x="1814010" y="3719297"/>
            <a:chExt cx="8563980" cy="2486140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40237570-E624-4A76-9996-C82FF5FA0FFF}"/>
                </a:ext>
              </a:extLst>
            </p:cNvPr>
            <p:cNvSpPr/>
            <p:nvPr/>
          </p:nvSpPr>
          <p:spPr>
            <a:xfrm>
              <a:off x="1814010" y="3719297"/>
              <a:ext cx="2486140" cy="248614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  <a:p>
              <a:pPr algn="ctr"/>
              <a:endParaRPr lang="en-US" dirty="0">
                <a:solidFill>
                  <a:schemeClr val="bg1"/>
                </a:solidFill>
              </a:endParaRPr>
            </a:p>
            <a:p>
              <a:pPr algn="ctr"/>
              <a:endParaRPr lang="en-US" dirty="0">
                <a:solidFill>
                  <a:schemeClr val="bg1"/>
                </a:solidFill>
              </a:endParaRPr>
            </a:p>
            <a:p>
              <a:pPr algn="ctr"/>
              <a:r>
                <a:rPr lang="en-US" dirty="0" err="1">
                  <a:solidFill>
                    <a:schemeClr val="bg1"/>
                  </a:solidFill>
                </a:rPr>
                <a:t>Parempi</a:t>
              </a:r>
              <a:endParaRPr lang="en-US" dirty="0">
                <a:solidFill>
                  <a:schemeClr val="bg1"/>
                </a:solidFill>
              </a:endParaRPr>
            </a:p>
            <a:p>
              <a:pPr algn="ctr"/>
              <a:r>
                <a:rPr lang="en-US" dirty="0" err="1">
                  <a:solidFill>
                    <a:schemeClr val="bg1"/>
                  </a:solidFill>
                </a:rPr>
                <a:t>kustannus-tehokkuus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AEB6E715-EE2A-4C57-8378-5B7B4CA74969}"/>
                </a:ext>
              </a:extLst>
            </p:cNvPr>
            <p:cNvSpPr/>
            <p:nvPr/>
          </p:nvSpPr>
          <p:spPr>
            <a:xfrm>
              <a:off x="4852929" y="3719297"/>
              <a:ext cx="2486140" cy="248614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  <a:p>
              <a:pPr algn="ctr"/>
              <a:endParaRPr lang="en-US" dirty="0">
                <a:solidFill>
                  <a:schemeClr val="bg1"/>
                </a:solidFill>
              </a:endParaRPr>
            </a:p>
            <a:p>
              <a:pPr algn="ctr"/>
              <a:endParaRPr lang="en-US" dirty="0">
                <a:solidFill>
                  <a:schemeClr val="bg1"/>
                </a:solidFill>
              </a:endParaRPr>
            </a:p>
            <a:p>
              <a:pPr algn="ctr"/>
              <a:r>
                <a:rPr lang="en-US" dirty="0" err="1">
                  <a:solidFill>
                    <a:schemeClr val="bg1"/>
                  </a:solidFill>
                </a:rPr>
                <a:t>Kilpaily-kykyisempi</a:t>
              </a:r>
              <a:endParaRPr lang="en-US" dirty="0">
                <a:solidFill>
                  <a:schemeClr val="bg1"/>
                </a:solidFill>
              </a:endParaRPr>
            </a:p>
            <a:p>
              <a:pPr algn="ctr"/>
              <a:r>
                <a:rPr lang="en-US" dirty="0" err="1">
                  <a:solidFill>
                    <a:schemeClr val="bg1"/>
                  </a:solidFill>
                </a:rPr>
                <a:t>logistiikka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5F3DFDF0-331B-4834-9C51-81F175F7C201}"/>
                </a:ext>
              </a:extLst>
            </p:cNvPr>
            <p:cNvSpPr/>
            <p:nvPr/>
          </p:nvSpPr>
          <p:spPr>
            <a:xfrm>
              <a:off x="7891850" y="3719297"/>
              <a:ext cx="2486140" cy="248614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  <a:p>
              <a:pPr algn="ctr"/>
              <a:endParaRPr lang="en-US" dirty="0">
                <a:solidFill>
                  <a:schemeClr val="bg1"/>
                </a:solidFill>
              </a:endParaRPr>
            </a:p>
            <a:p>
              <a:pPr algn="ctr"/>
              <a:endParaRPr lang="en-US" dirty="0">
                <a:solidFill>
                  <a:schemeClr val="bg1"/>
                </a:solidFill>
              </a:endParaRPr>
            </a:p>
            <a:p>
              <a:pPr algn="ctr"/>
              <a:r>
                <a:rPr lang="en-US" dirty="0" err="1">
                  <a:solidFill>
                    <a:schemeClr val="bg1"/>
                  </a:solidFill>
                </a:rPr>
                <a:t>Vähemmän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päästöjä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EEC3093-420C-4C84-A1DF-4583F3338D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208" t="6458" r="23647" b="4652"/>
            <a:stretch/>
          </p:blipFill>
          <p:spPr>
            <a:xfrm>
              <a:off x="8569811" y="3857470"/>
              <a:ext cx="1130218" cy="1104897"/>
            </a:xfrm>
            <a:prstGeom prst="ellipse">
              <a:avLst/>
            </a:prstGeom>
            <a:effectLst>
              <a:softEdge rad="31750"/>
            </a:effectLst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3B05B83-6C24-4AFD-A7F1-51C7298BD2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540" r="25541"/>
            <a:stretch/>
          </p:blipFill>
          <p:spPr>
            <a:xfrm>
              <a:off x="5767292" y="3993576"/>
              <a:ext cx="657413" cy="755934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7147662-AFB7-4DE7-8498-BD2E768DB788}"/>
                </a:ext>
              </a:extLst>
            </p:cNvPr>
            <p:cNvSpPr txBox="1"/>
            <p:nvPr/>
          </p:nvSpPr>
          <p:spPr>
            <a:xfrm>
              <a:off x="2653426" y="4025197"/>
              <a:ext cx="80730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dirty="0">
                  <a:solidFill>
                    <a:schemeClr val="bg1"/>
                  </a:solidFill>
                </a:rPr>
                <a:t>€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563A2EFE-EE66-44D1-BB21-9FAC95E2914F}"/>
                </a:ext>
              </a:extLst>
            </p:cNvPr>
            <p:cNvSpPr/>
            <p:nvPr/>
          </p:nvSpPr>
          <p:spPr>
            <a:xfrm>
              <a:off x="2697080" y="4053233"/>
              <a:ext cx="720000" cy="720000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0151D29-082B-47A4-B592-0BB85B08A087}"/>
              </a:ext>
            </a:extLst>
          </p:cNvPr>
          <p:cNvCxnSpPr>
            <a:cxnSpLocks/>
          </p:cNvCxnSpPr>
          <p:nvPr/>
        </p:nvCxnSpPr>
        <p:spPr>
          <a:xfrm>
            <a:off x="5445125" y="1545712"/>
            <a:ext cx="130175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48179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38715F0-79D2-4797-B685-968051B35C1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2" b="781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FB5D76B-3D01-42DD-94BC-055789090D08}"/>
              </a:ext>
            </a:extLst>
          </p:cNvPr>
          <p:cNvSpPr/>
          <p:nvPr/>
        </p:nvSpPr>
        <p:spPr>
          <a:xfrm>
            <a:off x="1054100" y="0"/>
            <a:ext cx="43561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A06099-CFF3-480C-988B-AFE13B90C0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759618"/>
            <a:ext cx="4800600" cy="1325563"/>
          </a:xfrm>
        </p:spPr>
        <p:txBody>
          <a:bodyPr>
            <a:normAutofit/>
          </a:bodyPr>
          <a:lstStyle/>
          <a:p>
            <a:pPr algn="ctr"/>
            <a:r>
              <a:rPr lang="fi-FI" sz="6000" dirty="0"/>
              <a:t>Satamat</a:t>
            </a:r>
            <a:endParaRPr lang="en-US" sz="6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F85357-0E62-4D96-8314-F3CE8E121B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38250" y="2755899"/>
            <a:ext cx="3987800" cy="364807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i-FI" dirty="0"/>
              <a:t>Satakunnassa on kaksi satamaa, yksi Porissa ja toinen Raumalla.</a:t>
            </a:r>
          </a:p>
          <a:p>
            <a:pPr marL="0" indent="0" algn="ctr">
              <a:buNone/>
            </a:pPr>
            <a:br>
              <a:rPr lang="fi-FI" dirty="0"/>
            </a:br>
            <a:r>
              <a:rPr lang="fi-FI" dirty="0"/>
              <a:t>Molemmat ovat Suomen 10 suurimman sataman joukossa tavaraliikenteen mukaan mitattuna.</a:t>
            </a:r>
          </a:p>
          <a:p>
            <a:pPr marL="0" indent="0" algn="ctr">
              <a:buNone/>
            </a:pPr>
            <a:br>
              <a:rPr lang="fi-FI" dirty="0"/>
            </a:br>
            <a:r>
              <a:rPr lang="fi-FI" dirty="0"/>
              <a:t>Satamista on myös loistavat yhteydet niin muualle Suomeen kuin ulkomaillekin niiden sijainnin, ympäröivän rautatieverkoston ja erittäin suotuisan jäätilanteen ansiosta.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731E84F-6272-42D4-986A-EFE2D4524409}"/>
              </a:ext>
            </a:extLst>
          </p:cNvPr>
          <p:cNvCxnSpPr>
            <a:cxnSpLocks/>
          </p:cNvCxnSpPr>
          <p:nvPr/>
        </p:nvCxnSpPr>
        <p:spPr>
          <a:xfrm>
            <a:off x="2609075" y="2085181"/>
            <a:ext cx="130175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CD25A474-F667-4433-B206-6E87CE01F52F}"/>
              </a:ext>
            </a:extLst>
          </p:cNvPr>
          <p:cNvSpPr txBox="1"/>
          <p:nvPr/>
        </p:nvSpPr>
        <p:spPr>
          <a:xfrm>
            <a:off x="10687814" y="6642556"/>
            <a:ext cx="152958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err="1">
                <a:solidFill>
                  <a:schemeClr val="bg1">
                    <a:lumMod val="50000"/>
                  </a:schemeClr>
                </a:solidFill>
              </a:rPr>
              <a:t>Rauman</a:t>
            </a:r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800" dirty="0" err="1">
                <a:solidFill>
                  <a:schemeClr val="bg1">
                    <a:lumMod val="50000"/>
                  </a:schemeClr>
                </a:solidFill>
              </a:rPr>
              <a:t>Satama</a:t>
            </a:r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 Oy / Ari Ahlfors</a:t>
            </a:r>
          </a:p>
        </p:txBody>
      </p:sp>
    </p:spTree>
    <p:extLst>
      <p:ext uri="{BB962C8B-B14F-4D97-AF65-F5344CB8AC3E}">
        <p14:creationId xmlns:p14="http://schemas.microsoft.com/office/powerpoint/2010/main" val="3173382629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Garamond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781</TotalTime>
  <Words>1044</Words>
  <Application>Microsoft Office PowerPoint</Application>
  <PresentationFormat>Widescreen</PresentationFormat>
  <Paragraphs>168</Paragraphs>
  <Slides>17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Garamond</vt:lpstr>
      <vt:lpstr>1_Office Theme</vt:lpstr>
      <vt:lpstr>LOGISTIIKKA JA INFRA</vt:lpstr>
      <vt:lpstr>PowerPoint Presentation</vt:lpstr>
      <vt:lpstr>Liikenneyhteydet</vt:lpstr>
      <vt:lpstr>Porin lentoasema</vt:lpstr>
      <vt:lpstr>Kohti tulevaisuuden raide- ja maantieverkostoa</vt:lpstr>
      <vt:lpstr>Digirata</vt:lpstr>
      <vt:lpstr>Pori-Rauma -yhteysväli </vt:lpstr>
      <vt:lpstr>Pori-Mäntyluoto-Tahkoluoto</vt:lpstr>
      <vt:lpstr>Satamat</vt:lpstr>
      <vt:lpstr>Porin satama</vt:lpstr>
      <vt:lpstr>Jatkuvan kasvun satama</vt:lpstr>
      <vt:lpstr>Vastaukset tulevaisuuden tarpeisiin</vt:lpstr>
      <vt:lpstr>Rauman satama</vt:lpstr>
      <vt:lpstr>Merkitys Suomen tavaraliikenteelle</vt:lpstr>
      <vt:lpstr>Investoimalla kohti tulevaisuutta</vt:lpstr>
      <vt:lpstr>PowerPoint Presentation</vt:lpstr>
      <vt:lpstr>Satakunnan viennin vahva vire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ELÄMYKSET</dc:title>
  <dc:creator>Laura Lappalainen</dc:creator>
  <cp:lastModifiedBy>Laura Lappalainen</cp:lastModifiedBy>
  <cp:revision>69</cp:revision>
  <dcterms:created xsi:type="dcterms:W3CDTF">2020-09-28T05:18:24Z</dcterms:created>
  <dcterms:modified xsi:type="dcterms:W3CDTF">2020-11-11T11:46:37Z</dcterms:modified>
</cp:coreProperties>
</file>